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69" r:id="rId5"/>
    <p:sldId id="257" r:id="rId6"/>
    <p:sldId id="258" r:id="rId7"/>
    <p:sldId id="259" r:id="rId8"/>
    <p:sldId id="260" r:id="rId9"/>
    <p:sldId id="271" r:id="rId10"/>
    <p:sldId id="262" r:id="rId11"/>
    <p:sldId id="263" r:id="rId12"/>
    <p:sldId id="264" r:id="rId13"/>
    <p:sldId id="265" r:id="rId14"/>
    <p:sldId id="266" r:id="rId15"/>
    <p:sldId id="267" r:id="rId16"/>
    <p:sldId id="268" r:id="rId17"/>
  </p:sldIdLst>
  <p:sldSz cx="7556500" cy="10693400"/>
  <p:notesSz cx="6858000" cy="9144000"/>
  <p:embeddedFontLst>
    <p:embeddedFont>
      <p:font typeface="Arimo" panose="020B0604020202020204" charset="0"/>
      <p:regular r:id="rId19"/>
    </p:embeddedFont>
    <p:embeddedFont>
      <p:font typeface="Calibri" panose="020F0502020204030204" pitchFamily="34" charset="0"/>
      <p:regular r:id="rId20"/>
      <p:bold r:id="rId21"/>
      <p:italic r:id="rId22"/>
      <p:boldItalic r:id="rId23"/>
    </p:embeddedFont>
    <p:embeddedFont>
      <p:font typeface="Montserrat" pitchFamily="2" charset="0"/>
      <p:regular r:id="rId24"/>
      <p:bold r:id="rId25"/>
      <p:italic r:id="rId26"/>
      <p:boldItalic r:id="rId27"/>
    </p:embeddedFont>
    <p:embeddedFont>
      <p:font typeface="Montserrat Bold" pitchFamily="2" charset="0"/>
      <p:regular r:id="rId28"/>
      <p:bold r:id="rId29"/>
    </p:embeddedFont>
    <p:embeddedFont>
      <p:font typeface="Montserrat ExtraBold" pitchFamily="2" charset="0"/>
      <p:bold r:id="rId30"/>
      <p:boldItalic r:id="rId31"/>
    </p:embeddedFont>
    <p:embeddedFont>
      <p:font typeface="Montserrat Medium" pitchFamily="2" charset="0"/>
      <p:regular r:id="rId32"/>
      <p:italic r:id="rId33"/>
    </p:embeddedFont>
    <p:embeddedFont>
      <p:font typeface="Montserrat Thin" pitchFamily="2"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BFC94-7EB5-F9A0-692A-948ABDDA1290}" v="8" dt="2026-01-22T18:48:22.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380" autoAdjust="0"/>
  </p:normalViewPr>
  <p:slideViewPr>
    <p:cSldViewPr>
      <p:cViewPr varScale="1">
        <p:scale>
          <a:sx n="71" d="100"/>
          <a:sy n="71" d="100"/>
        </p:scale>
        <p:origin x="303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Luis Gómez Agúero" userId="S::jgomez@vag-global.com::d0ad68b4-700e-4b56-ba2d-5ab5b7795aa0" providerId="AD" clId="Web-{C53BFC94-7EB5-F9A0-692A-948ABDDA1290}"/>
    <pc:docChg chg="modSld">
      <pc:chgData name="Jorge Luis Gómez Agúero" userId="S::jgomez@vag-global.com::d0ad68b4-700e-4b56-ba2d-5ab5b7795aa0" providerId="AD" clId="Web-{C53BFC94-7EB5-F9A0-692A-948ABDDA1290}" dt="2026-01-22T18:48:17.038" v="0" actId="20577"/>
      <pc:docMkLst>
        <pc:docMk/>
      </pc:docMkLst>
      <pc:sldChg chg="modSp">
        <pc:chgData name="Jorge Luis Gómez Agúero" userId="S::jgomez@vag-global.com::d0ad68b4-700e-4b56-ba2d-5ab5b7795aa0" providerId="AD" clId="Web-{C53BFC94-7EB5-F9A0-692A-948ABDDA1290}" dt="2026-01-22T18:48:17.038" v="0" actId="20577"/>
        <pc:sldMkLst>
          <pc:docMk/>
          <pc:sldMk cId="0" sldId="268"/>
        </pc:sldMkLst>
        <pc:spChg chg="mod">
          <ac:chgData name="Jorge Luis Gómez Agúero" userId="S::jgomez@vag-global.com::d0ad68b4-700e-4b56-ba2d-5ab5b7795aa0" providerId="AD" clId="Web-{C53BFC94-7EB5-F9A0-692A-948ABDDA1290}" dt="2026-01-22T18:48:17.038" v="0" actId="20577"/>
          <ac:spMkLst>
            <pc:docMk/>
            <pc:sldMk cId="0" sldId="268"/>
            <ac:spMk id="62" creationId="{3561853A-ABA6-4AEF-B14A-E4EC6AD581AF}"/>
          </ac:spMkLst>
        </pc:spChg>
      </pc:sldChg>
    </pc:docChg>
  </pc:docChgLst>
  <pc:docChgLst>
    <pc:chgData clId="Web-{C53BFC94-7EB5-F9A0-692A-948ABDDA1290}"/>
    <pc:docChg chg="modSld">
      <pc:chgData name="" userId="" providerId="" clId="Web-{C53BFC94-7EB5-F9A0-692A-948ABDDA1290}" dt="2026-01-22T18:47:34.616" v="0" actId="20577"/>
      <pc:docMkLst>
        <pc:docMk/>
      </pc:docMkLst>
      <pc:sldChg chg="modSp">
        <pc:chgData name="" userId="" providerId="" clId="Web-{C53BFC94-7EB5-F9A0-692A-948ABDDA1290}" dt="2026-01-22T18:47:34.616" v="0" actId="20577"/>
        <pc:sldMkLst>
          <pc:docMk/>
          <pc:sldMk cId="2219839910" sldId="269"/>
        </pc:sldMkLst>
        <pc:spChg chg="mod">
          <ac:chgData name="" userId="" providerId="" clId="Web-{C53BFC94-7EB5-F9A0-692A-948ABDDA1290}" dt="2026-01-22T18:47:34.616" v="0" actId="20577"/>
          <ac:spMkLst>
            <pc:docMk/>
            <pc:sldMk cId="2219839910" sldId="269"/>
            <ac:spMk id="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344A5-7E1C-4D56-8B14-8F913B566E4E}" type="datetimeFigureOut">
              <a:rPr lang="es-PE" smtClean="0"/>
              <a:t>26/06/2026</a:t>
            </a:fld>
            <a:endParaRPr lang="es-PE"/>
          </a:p>
        </p:txBody>
      </p:sp>
      <p:sp>
        <p:nvSpPr>
          <p:cNvPr id="4" name="Marcador de imagen de diapositiv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modify the text styles in the pattern</a:t>
            </a:r>
          </a:p>
          <a:p>
            <a:pPr lvl="1"/>
            <a:r>
              <a:rPr lang="es-ES"/>
              <a:t>Second level</a:t>
            </a:r>
          </a:p>
          <a:p>
            <a:pPr lvl="2"/>
            <a:r>
              <a:rPr lang="es-ES"/>
              <a:t>Third level</a:t>
            </a:r>
          </a:p>
          <a:p>
            <a:pPr lvl="3"/>
            <a:r>
              <a:rPr lang="es-ES"/>
              <a:t>Fourth level</a:t>
            </a:r>
          </a:p>
          <a:p>
            <a:pPr lvl="4"/>
            <a:r>
              <a:rPr lang="es-ES"/>
              <a:t>Fifth level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01D5D-61F2-46D1-8475-72571F148582}" type="slidenum">
              <a:rPr lang="es-PE" smtClean="0"/>
              <a:t>‹Nº›</a:t>
            </a:fld>
            <a:endParaRPr lang="es-PE"/>
          </a:p>
        </p:txBody>
      </p:sp>
    </p:spTree>
    <p:extLst>
      <p:ext uri="{BB962C8B-B14F-4D97-AF65-F5344CB8AC3E}">
        <p14:creationId xmlns:p14="http://schemas.microsoft.com/office/powerpoint/2010/main" val="201367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89401D5D-61F2-46D1-8475-72571F148582}" type="slidenum">
              <a:rPr lang="es-PE" smtClean="0"/>
              <a:t>6</a:t>
            </a:fld>
            <a:endParaRPr lang="es-PE"/>
          </a:p>
        </p:txBody>
      </p:sp>
    </p:spTree>
    <p:extLst>
      <p:ext uri="{BB962C8B-B14F-4D97-AF65-F5344CB8AC3E}">
        <p14:creationId xmlns:p14="http://schemas.microsoft.com/office/powerpoint/2010/main" val="81043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hyperlink" Target="mailto:aalayo@vag-global.com" TargetMode="External"/><Relationship Id="rId3" Type="http://schemas.openxmlformats.org/officeDocument/2006/relationships/image" Target="../media/image8.svg"/><Relationship Id="rId7" Type="http://schemas.openxmlformats.org/officeDocument/2006/relationships/image" Target="../media/image42.png"/><Relationship Id="rId12"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hyperlink" Target="mailto:evargas@vag-global.com" TargetMode="External"/><Relationship Id="rId5" Type="http://schemas.openxmlformats.org/officeDocument/2006/relationships/image" Target="../media/image40.png"/><Relationship Id="rId10" Type="http://schemas.openxmlformats.org/officeDocument/2006/relationships/image" Target="../media/image44.jpeg"/><Relationship Id="rId4" Type="http://schemas.openxmlformats.org/officeDocument/2006/relationships/image" Target="../media/image39.jpeg"/><Relationship Id="rId9" Type="http://schemas.openxmlformats.org/officeDocument/2006/relationships/hyperlink" Target="mailto:cvargas@vag-global.com" TargetMode="External"/><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jpeg"/><Relationship Id="rId3" Type="http://schemas.openxmlformats.org/officeDocument/2006/relationships/image" Target="../media/image8.svg"/><Relationship Id="rId7" Type="http://schemas.openxmlformats.org/officeDocument/2006/relationships/image" Target="../media/image42.png"/><Relationship Id="rId12" Type="http://schemas.openxmlformats.org/officeDocument/2006/relationships/hyperlink" Target="mailto:hllanqui@vag-global.com" TargetMode="External"/><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hyperlink" Target="mailto:gustavo.martinez@vag-global.com" TargetMode="External"/><Relationship Id="rId5" Type="http://schemas.openxmlformats.org/officeDocument/2006/relationships/image" Target="../media/image40.png"/><Relationship Id="rId15" Type="http://schemas.openxmlformats.org/officeDocument/2006/relationships/hyperlink" Target="mailto:cvargas@vag-global.com" TargetMode="External"/><Relationship Id="rId10"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hyperlink" Target="mailto:rayala@vag-global.com" TargetMode="External"/><Relationship Id="rId14" Type="http://schemas.openxmlformats.org/officeDocument/2006/relationships/hyperlink" Target="mailto:dramos@vag-global.com" TargetMode="External"/></Relationships>
</file>

<file path=ppt/slides/_rels/slide1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62.png"/><Relationship Id="rId26" Type="http://schemas.openxmlformats.org/officeDocument/2006/relationships/image" Target="../media/image70.jpg"/><Relationship Id="rId3" Type="http://schemas.openxmlformats.org/officeDocument/2006/relationships/image" Target="../media/image8.svg"/><Relationship Id="rId21" Type="http://schemas.openxmlformats.org/officeDocument/2006/relationships/image" Target="../media/image65.png"/><Relationship Id="rId34" Type="http://schemas.openxmlformats.org/officeDocument/2006/relationships/image" Target="../media/image78.jp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1.png"/><Relationship Id="rId25" Type="http://schemas.openxmlformats.org/officeDocument/2006/relationships/image" Target="../media/image69.png"/><Relationship Id="rId33" Type="http://schemas.openxmlformats.org/officeDocument/2006/relationships/image" Target="../media/image77.png"/><Relationship Id="rId2" Type="http://schemas.openxmlformats.org/officeDocument/2006/relationships/image" Target="../media/image7.png"/><Relationship Id="rId16" Type="http://schemas.openxmlformats.org/officeDocument/2006/relationships/image" Target="../media/image60.png"/><Relationship Id="rId20" Type="http://schemas.openxmlformats.org/officeDocument/2006/relationships/image" Target="../media/image64.png"/><Relationship Id="rId29" Type="http://schemas.openxmlformats.org/officeDocument/2006/relationships/image" Target="../media/image73.jp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8.png"/><Relationship Id="rId32" Type="http://schemas.openxmlformats.org/officeDocument/2006/relationships/image" Target="../media/image76.png"/><Relationship Id="rId5" Type="http://schemas.openxmlformats.org/officeDocument/2006/relationships/image" Target="../media/image50.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png"/><Relationship Id="rId10" Type="http://schemas.openxmlformats.org/officeDocument/2006/relationships/image" Target="../media/image55.png"/><Relationship Id="rId19" Type="http://schemas.openxmlformats.org/officeDocument/2006/relationships/image" Target="../media/image63.png"/><Relationship Id="rId31" Type="http://schemas.openxmlformats.org/officeDocument/2006/relationships/image" Target="../media/image75.png"/><Relationship Id="rId4" Type="http://schemas.openxmlformats.org/officeDocument/2006/relationships/image" Target="../media/image15.jpeg"/><Relationship Id="rId9" Type="http://schemas.openxmlformats.org/officeDocument/2006/relationships/image" Target="../media/image54.png"/><Relationship Id="rId14" Type="http://schemas.openxmlformats.org/officeDocument/2006/relationships/image" Target="../media/image58.png"/><Relationship Id="rId22" Type="http://schemas.openxmlformats.org/officeDocument/2006/relationships/image" Target="../media/image66.jpg"/><Relationship Id="rId27" Type="http://schemas.openxmlformats.org/officeDocument/2006/relationships/image" Target="../media/image71.png"/><Relationship Id="rId30" Type="http://schemas.openxmlformats.org/officeDocument/2006/relationships/image" Target="../media/image74.png"/><Relationship Id="rId35" Type="http://schemas.openxmlformats.org/officeDocument/2006/relationships/image" Target="../media/image79.png"/><Relationship Id="rId8"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18" Type="http://schemas.openxmlformats.org/officeDocument/2006/relationships/image" Target="../media/image91.png"/><Relationship Id="rId26" Type="http://schemas.openxmlformats.org/officeDocument/2006/relationships/image" Target="../media/image7.png"/><Relationship Id="rId3" Type="http://schemas.openxmlformats.org/officeDocument/2006/relationships/image" Target="../media/image1.png"/><Relationship Id="rId21" Type="http://schemas.openxmlformats.org/officeDocument/2006/relationships/image" Target="../media/image94.svg"/><Relationship Id="rId7" Type="http://schemas.openxmlformats.org/officeDocument/2006/relationships/image" Target="../media/image81.png"/><Relationship Id="rId12" Type="http://schemas.openxmlformats.org/officeDocument/2006/relationships/image" Target="../media/image86.svg"/><Relationship Id="rId17" Type="http://schemas.openxmlformats.org/officeDocument/2006/relationships/image" Target="../media/image90.svg"/><Relationship Id="rId25" Type="http://schemas.openxmlformats.org/officeDocument/2006/relationships/image" Target="../media/image98.svg"/><Relationship Id="rId2" Type="http://schemas.openxmlformats.org/officeDocument/2006/relationships/image" Target="../media/image3.jpeg"/><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0.svg"/><Relationship Id="rId11" Type="http://schemas.openxmlformats.org/officeDocument/2006/relationships/image" Target="../media/image85.png"/><Relationship Id="rId24" Type="http://schemas.openxmlformats.org/officeDocument/2006/relationships/image" Target="../media/image97.png"/><Relationship Id="rId5" Type="http://schemas.openxmlformats.org/officeDocument/2006/relationships/image" Target="../media/image4.png"/><Relationship Id="rId15" Type="http://schemas.openxmlformats.org/officeDocument/2006/relationships/hyperlink" Target="mailto:contacto@vag-global.com" TargetMode="External"/><Relationship Id="rId23" Type="http://schemas.openxmlformats.org/officeDocument/2006/relationships/image" Target="../media/image96.svg"/><Relationship Id="rId28" Type="http://schemas.openxmlformats.org/officeDocument/2006/relationships/image" Target="../media/image9.png"/><Relationship Id="rId10" Type="http://schemas.openxmlformats.org/officeDocument/2006/relationships/image" Target="../media/image84.svg"/><Relationship Id="rId19" Type="http://schemas.openxmlformats.org/officeDocument/2006/relationships/image" Target="../media/image92.svg"/><Relationship Id="rId4" Type="http://schemas.openxmlformats.org/officeDocument/2006/relationships/image" Target="../media/image2.svg"/><Relationship Id="rId9" Type="http://schemas.openxmlformats.org/officeDocument/2006/relationships/image" Target="../media/image83.png"/><Relationship Id="rId14" Type="http://schemas.openxmlformats.org/officeDocument/2006/relationships/image" Target="../media/image88.svg"/><Relationship Id="rId22" Type="http://schemas.openxmlformats.org/officeDocument/2006/relationships/image" Target="../media/image95.png"/><Relationship Id="rId27"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svg"/><Relationship Id="rId7" Type="http://schemas.openxmlformats.org/officeDocument/2006/relationships/hyperlink" Target="https://www.leadersleague.com/en/rankings/consulting-services-financial-and-administration-auditors-and-financial-advisors-auditing-and-accounting-firms-peru-2026"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leadersleague.com/pt/rankings/consultivo-para-direcao-financeira-auditores-e-conselheiros-financeiros-auditoria-e-contabilidade-peru-2025" TargetMode="External"/><Relationship Id="rId4" Type="http://schemas.openxmlformats.org/officeDocument/2006/relationships/image" Target="../media/image12.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6.png"/><Relationship Id="rId3" Type="http://schemas.openxmlformats.org/officeDocument/2006/relationships/image" Target="../media/image8.sv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7.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ADEFFCD2-3184-467E-A57A-14319274F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0509" y="-13414"/>
            <a:ext cx="7560002" cy="10944773"/>
          </a:xfrm>
          <a:prstGeom prst="rect">
            <a:avLst/>
          </a:prstGeom>
        </p:spPr>
      </p:pic>
      <p:pic>
        <p:nvPicPr>
          <p:cNvPr id="2" name="Picture 2"/>
          <p:cNvPicPr>
            <a:picLocks noChangeAspect="1"/>
          </p:cNvPicPr>
          <p:nvPr/>
        </p:nvPicPr>
        <p:blipFill>
          <a:blip r:embed="rId4"/>
          <a:srcRect l="26924" t="1046" r="26965" b="1004"/>
          <a:stretch>
            <a:fillRect/>
          </a:stretch>
        </p:blipFill>
        <p:spPr>
          <a:xfrm>
            <a:off x="0" y="0"/>
            <a:ext cx="7556500" cy="10693400"/>
          </a:xfrm>
          <a:prstGeom prst="rect">
            <a:avLst/>
          </a:prstGeom>
        </p:spPr>
      </p:pic>
      <p:grpSp>
        <p:nvGrpSpPr>
          <p:cNvPr id="3" name="Group 3"/>
          <p:cNvGrpSpPr/>
          <p:nvPr/>
        </p:nvGrpSpPr>
        <p:grpSpPr>
          <a:xfrm rot="-10800000">
            <a:off x="-3503" y="-10911"/>
            <a:ext cx="7567007" cy="10955683"/>
            <a:chOff x="822057" y="-286470"/>
            <a:chExt cx="10089342" cy="14607577"/>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22057" y="-271923"/>
              <a:ext cx="10080002" cy="14593030"/>
            </a:xfrm>
            <a:prstGeom prst="rect">
              <a:avLst/>
            </a:prstGeom>
          </p:spPr>
        </p:pic>
        <p:pic>
          <p:nvPicPr>
            <p:cNvPr id="5" name="Picture 5"/>
            <p:cNvPicPr>
              <a:picLocks noChangeAspect="1"/>
            </p:cNvPicPr>
            <p:nvPr/>
          </p:nvPicPr>
          <p:blipFill>
            <a:blip r:embed="rId5">
              <a:alphaModFix amt="2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831397" y="-286470"/>
              <a:ext cx="10080002" cy="14593029"/>
            </a:xfrm>
            <a:prstGeom prst="rect">
              <a:avLst/>
            </a:prstGeom>
          </p:spPr>
        </p:pic>
      </p:grpSp>
      <p:grpSp>
        <p:nvGrpSpPr>
          <p:cNvPr id="10" name="Group 10"/>
          <p:cNvGrpSpPr/>
          <p:nvPr/>
        </p:nvGrpSpPr>
        <p:grpSpPr>
          <a:xfrm>
            <a:off x="0" y="9716275"/>
            <a:ext cx="7560000" cy="219725"/>
            <a:chOff x="0" y="0"/>
            <a:chExt cx="2709333" cy="78745"/>
          </a:xfrm>
        </p:grpSpPr>
        <p:sp>
          <p:nvSpPr>
            <p:cNvPr id="11" name="Freeform 1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6" name="TextBox 16"/>
          <p:cNvSpPr txBox="1"/>
          <p:nvPr/>
        </p:nvSpPr>
        <p:spPr>
          <a:xfrm>
            <a:off x="1656752" y="4342880"/>
            <a:ext cx="4070558" cy="2191626"/>
          </a:xfrm>
          <a:prstGeom prst="rect">
            <a:avLst/>
          </a:prstGeom>
        </p:spPr>
        <p:txBody>
          <a:bodyPr wrap="square" lIns="0" tIns="0" rIns="0" bIns="0" rtlCol="0" anchor="t">
            <a:spAutoFit/>
          </a:bodyPr>
          <a:lstStyle>
            <a:defPPr>
              <a:defRPr lang="en-US"/>
            </a:defPPr>
            <a:lvl1pPr algn="ctr">
              <a:lnSpc>
                <a:spcPts val="5880"/>
              </a:lnSpc>
              <a:defRPr sz="4200">
                <a:solidFill>
                  <a:srgbClr val="FFFFFF"/>
                </a:solidFill>
                <a:latin typeface="Montserrat Classic Bold"/>
              </a:defRPr>
            </a:lvl1pPr>
          </a:lstStyle>
          <a:p>
            <a:r>
              <a:rPr lang="en-US" sz="3500" dirty="0">
                <a:latin typeface="Montserrat Bold" pitchFamily="2" charset="0"/>
              </a:rPr>
              <a:t>AUDIT</a:t>
            </a:r>
          </a:p>
          <a:p>
            <a:r>
              <a:rPr lang="en-US" sz="3500" dirty="0">
                <a:latin typeface="Montserrat Bold" pitchFamily="2" charset="0"/>
              </a:rPr>
              <a:t>TAXES</a:t>
            </a:r>
          </a:p>
          <a:p>
            <a:r>
              <a:rPr lang="en-US" sz="3500" dirty="0">
                <a:latin typeface="Montserrat Bold" pitchFamily="2" charset="0"/>
              </a:rPr>
              <a:t>CONSULTING</a:t>
            </a:r>
          </a:p>
        </p:txBody>
      </p:sp>
      <p:pic>
        <p:nvPicPr>
          <p:cNvPr id="6" name="Picture 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492250" y="2222500"/>
            <a:ext cx="4374740" cy="1709390"/>
          </a:xfrm>
          <a:prstGeom prst="rect">
            <a:avLst/>
          </a:prstGeom>
        </p:spPr>
      </p:pic>
      <p:pic>
        <p:nvPicPr>
          <p:cNvPr id="19" name="Gráfico 18">
            <a:extLst>
              <a:ext uri="{FF2B5EF4-FFF2-40B4-BE49-F238E27FC236}">
                <a16:creationId xmlns:a16="http://schemas.microsoft.com/office/drawing/2014/main" id="{27BE9D61-50CE-4CC6-BDAB-99382C7BAE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434" y="9914041"/>
            <a:ext cx="7606684" cy="988159"/>
          </a:xfrm>
          <a:prstGeom prst="rect">
            <a:avLst/>
          </a:prstGeom>
        </p:spPr>
      </p:pic>
      <p:pic>
        <p:nvPicPr>
          <p:cNvPr id="13" name="Picture 13"/>
          <p:cNvPicPr>
            <a:picLocks noChangeAspect="1"/>
          </p:cNvPicPr>
          <p:nvPr/>
        </p:nvPicPr>
        <p:blipFill>
          <a:blip r:embed="rId10"/>
          <a:srcRect/>
          <a:stretch>
            <a:fillRect/>
          </a:stretch>
        </p:blipFill>
        <p:spPr>
          <a:xfrm>
            <a:off x="203080" y="10043352"/>
            <a:ext cx="2848924" cy="541295"/>
          </a:xfrm>
          <a:prstGeom prst="rect">
            <a:avLst/>
          </a:prstGeom>
        </p:spPr>
      </p:pic>
      <p:sp>
        <p:nvSpPr>
          <p:cNvPr id="18" name="TextBox 18"/>
          <p:cNvSpPr txBox="1"/>
          <p:nvPr/>
        </p:nvSpPr>
        <p:spPr>
          <a:xfrm>
            <a:off x="6721074" y="10156269"/>
            <a:ext cx="835425" cy="303801"/>
          </a:xfrm>
          <a:prstGeom prst="rect">
            <a:avLst/>
          </a:prstGeom>
        </p:spPr>
        <p:txBody>
          <a:bodyPr wrap="square" lIns="0" tIns="0" rIns="0" bIns="0" rtlCol="0" anchor="t">
            <a:spAutoFit/>
          </a:bodyPr>
          <a:lstStyle/>
          <a:p>
            <a:pPr marL="0" lvl="0" indent="0" algn="l">
              <a:lnSpc>
                <a:spcPts val="2540"/>
              </a:lnSpc>
              <a:spcBef>
                <a:spcPct val="0"/>
              </a:spcBef>
            </a:pPr>
            <a:r>
              <a:rPr lang="en-US" sz="2000" dirty="0">
                <a:solidFill>
                  <a:srgbClr val="FFFFFF"/>
                </a:solidFill>
                <a:latin typeface="Montserrat Thin"/>
              </a:rPr>
              <a:t>2026</a:t>
            </a:r>
          </a:p>
        </p:txBody>
      </p:sp>
    </p:spTree>
    <p:extLst>
      <p:ext uri="{BB962C8B-B14F-4D97-AF65-F5344CB8AC3E}">
        <p14:creationId xmlns:p14="http://schemas.microsoft.com/office/powerpoint/2010/main" val="221983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áfico 48">
            <a:extLst>
              <a:ext uri="{FF2B5EF4-FFF2-40B4-BE49-F238E27FC236}">
                <a16:creationId xmlns:a16="http://schemas.microsoft.com/office/drawing/2014/main" id="{5C304A44-0B48-4650-9181-D1B2226FB27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6" name="Group 6"/>
          <p:cNvGrpSpPr/>
          <p:nvPr/>
        </p:nvGrpSpPr>
        <p:grpSpPr>
          <a:xfrm rot="-5400000">
            <a:off x="1954709" y="-1081532"/>
            <a:ext cx="478139" cy="4387557"/>
            <a:chOff x="0" y="0"/>
            <a:chExt cx="370836" cy="3629374"/>
          </a:xfrm>
        </p:grpSpPr>
        <p:sp>
          <p:nvSpPr>
            <p:cNvPr id="7" name="Freeform 7"/>
            <p:cNvSpPr/>
            <p:nvPr/>
          </p:nvSpPr>
          <p:spPr>
            <a:xfrm>
              <a:off x="0" y="0"/>
              <a:ext cx="370836" cy="3629374"/>
            </a:xfrm>
            <a:custGeom>
              <a:avLst/>
              <a:gdLst/>
              <a:ahLst/>
              <a:cxnLst/>
              <a:rect l="l" t="t" r="r" b="b"/>
              <a:pathLst>
                <a:path w="370836" h="3629374">
                  <a:moveTo>
                    <a:pt x="123679" y="3610305"/>
                  </a:moveTo>
                  <a:cubicBezTo>
                    <a:pt x="142691" y="3621819"/>
                    <a:pt x="164305" y="3629374"/>
                    <a:pt x="185518" y="3629374"/>
                  </a:cubicBezTo>
                  <a:cubicBezTo>
                    <a:pt x="206732" y="3629374"/>
                    <a:pt x="227145" y="3622897"/>
                    <a:pt x="245956" y="3611383"/>
                  </a:cubicBezTo>
                  <a:cubicBezTo>
                    <a:pt x="246357" y="3611024"/>
                    <a:pt x="246757" y="3611024"/>
                    <a:pt x="247157" y="3610664"/>
                  </a:cubicBezTo>
                  <a:cubicBezTo>
                    <a:pt x="317802" y="3564609"/>
                    <a:pt x="369836" y="3442995"/>
                    <a:pt x="370836" y="3238308"/>
                  </a:cubicBezTo>
                  <a:lnTo>
                    <a:pt x="370836" y="0"/>
                  </a:lnTo>
                  <a:lnTo>
                    <a:pt x="0" y="0"/>
                  </a:lnTo>
                  <a:lnTo>
                    <a:pt x="0" y="3235905"/>
                  </a:lnTo>
                  <a:cubicBezTo>
                    <a:pt x="1001" y="3443714"/>
                    <a:pt x="52233" y="3565329"/>
                    <a:pt x="123679" y="3610305"/>
                  </a:cubicBezTo>
                  <a:close/>
                </a:path>
              </a:pathLst>
            </a:custGeom>
            <a:solidFill>
              <a:srgbClr val="FFFFFF"/>
            </a:solidFill>
          </p:spPr>
          <p:txBody>
            <a:bodyPr/>
            <a:lstStyle/>
            <a:p>
              <a:endParaRPr lang="es-PE">
                <a:latin typeface="Montserrat ExtraBold" pitchFamily="2" charset="0"/>
              </a:endParaRPr>
            </a:p>
          </p:txBody>
        </p:sp>
        <p:sp>
          <p:nvSpPr>
            <p:cNvPr id="8" name="TextBox 8"/>
            <p:cNvSpPr txBox="1"/>
            <p:nvPr/>
          </p:nvSpPr>
          <p:spPr>
            <a:xfrm>
              <a:off x="0" y="-28575"/>
              <a:ext cx="660400" cy="714375"/>
            </a:xfrm>
            <a:prstGeom prst="rect">
              <a:avLst/>
            </a:prstGeom>
          </p:spPr>
          <p:txBody>
            <a:bodyPr lIns="50800" tIns="50800" rIns="50800" bIns="50800" rtlCol="0" anchor="ctr"/>
            <a:lstStyle/>
            <a:p>
              <a:pPr algn="ctr">
                <a:lnSpc>
                  <a:spcPts val="1960"/>
                </a:lnSpc>
              </a:pPr>
              <a:endParaRPr>
                <a:latin typeface="Montserrat ExtraBold" pitchFamily="2" charset="0"/>
              </a:endParaRPr>
            </a:p>
          </p:txBody>
        </p:sp>
      </p:grpSp>
      <p:grpSp>
        <p:nvGrpSpPr>
          <p:cNvPr id="9" name="Group 9"/>
          <p:cNvGrpSpPr/>
          <p:nvPr/>
        </p:nvGrpSpPr>
        <p:grpSpPr>
          <a:xfrm>
            <a:off x="0" y="9723475"/>
            <a:ext cx="7560000" cy="219725"/>
            <a:chOff x="0" y="0"/>
            <a:chExt cx="2709333" cy="78745"/>
          </a:xfrm>
        </p:grpSpPr>
        <p:sp>
          <p:nvSpPr>
            <p:cNvPr id="10" name="Freeform 10"/>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12" name="Group 12"/>
          <p:cNvGrpSpPr>
            <a:grpSpLocks noChangeAspect="1"/>
          </p:cNvGrpSpPr>
          <p:nvPr/>
        </p:nvGrpSpPr>
        <p:grpSpPr>
          <a:xfrm>
            <a:off x="5373224" y="2953987"/>
            <a:ext cx="1784536" cy="1784529"/>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12500" b="-12500"/>
              </a:stretch>
            </a:blipFill>
          </p:spPr>
          <p:txBody>
            <a:bodyPr/>
            <a:lstStyle/>
            <a:p>
              <a:endParaRPr lang="es-PE"/>
            </a:p>
          </p:txBody>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7675" y="3019141"/>
            <a:ext cx="137127" cy="13712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7675" y="3221422"/>
            <a:ext cx="173188" cy="117335"/>
          </a:xfrm>
          <a:prstGeom prst="rect">
            <a:avLst/>
          </a:prstGeom>
        </p:spPr>
      </p:pic>
      <p:sp>
        <p:nvSpPr>
          <p:cNvPr id="17" name="TextBox 17"/>
          <p:cNvSpPr txBox="1"/>
          <p:nvPr/>
        </p:nvSpPr>
        <p:spPr>
          <a:xfrm>
            <a:off x="407675" y="1440972"/>
            <a:ext cx="6804000" cy="1036155"/>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Montserrat"/>
              </a:rPr>
              <a:t>We are a multidisciplinary team of leading professionals in the field who, under the guidance of our Steering Committee, work diligently to meet our clients’ needs and assist them in complying with the formalities required by various regulatory agencies and the Tax Administration.</a:t>
            </a:r>
          </a:p>
        </p:txBody>
      </p:sp>
      <p:sp>
        <p:nvSpPr>
          <p:cNvPr id="18" name="TextBox 18"/>
          <p:cNvSpPr txBox="1"/>
          <p:nvPr/>
        </p:nvSpPr>
        <p:spPr>
          <a:xfrm>
            <a:off x="407675" y="3438773"/>
            <a:ext cx="4772514" cy="886205"/>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err="1"/>
              <a:t>Certified</a:t>
            </a:r>
            <a:r>
              <a:rPr lang="es-ES" dirty="0"/>
              <a:t> Public Accountant licensed by the Lima Association of Certified Public Accountants, Independent Auditor, with a graduate degree in International Financial Reporting Standards (IFRS) from the University of Lima. With over 30 years of experience in auditing, accounting, and Transfer Pricing consulting both locally and internationally, as well as in the implementation of </a:t>
            </a:r>
            <a:r>
              <a:rPr lang="es-ES" dirty="0" err="1"/>
              <a:t>IFRS </a:t>
            </a:r>
            <a:r>
              <a:rPr lang="es-ES" dirty="0"/>
              <a:t>and double taxation avoidance agreements.</a:t>
            </a:r>
            <a:endParaRPr lang="en-US" dirty="0"/>
          </a:p>
        </p:txBody>
      </p:sp>
      <p:sp>
        <p:nvSpPr>
          <p:cNvPr id="19" name="TextBox 19"/>
          <p:cNvSpPr txBox="1"/>
          <p:nvPr/>
        </p:nvSpPr>
        <p:spPr>
          <a:xfrm>
            <a:off x="407675" y="2755900"/>
            <a:ext cx="3141975"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CARLOS VARGAS ALENCASTRE</a:t>
            </a:r>
          </a:p>
        </p:txBody>
      </p:sp>
      <p:sp>
        <p:nvSpPr>
          <p:cNvPr id="20" name="TextBox 20"/>
          <p:cNvSpPr txBox="1"/>
          <p:nvPr/>
        </p:nvSpPr>
        <p:spPr>
          <a:xfrm>
            <a:off x="637764" y="3000091"/>
            <a:ext cx="1311686" cy="166264"/>
          </a:xfrm>
          <a:prstGeom prst="rect">
            <a:avLst/>
          </a:prstGeom>
        </p:spPr>
        <p:txBody>
          <a:bodyPr wrap="square" lIns="0" tIns="0" rIns="0" bIns="0" rtlCol="0" anchor="t">
            <a:spAutoFit/>
          </a:bodyPr>
          <a:lstStyle/>
          <a:p>
            <a:pPr algn="just">
              <a:lnSpc>
                <a:spcPts val="1399"/>
              </a:lnSpc>
              <a:spcBef>
                <a:spcPct val="0"/>
              </a:spcBef>
            </a:pPr>
            <a:r>
              <a:rPr lang="en-US" sz="999" dirty="0">
                <a:solidFill>
                  <a:srgbClr val="223F6A"/>
                </a:solidFill>
                <a:latin typeface="Montserrat Bold"/>
              </a:rPr>
              <a:t>Senior Partner</a:t>
            </a:r>
          </a:p>
        </p:txBody>
      </p:sp>
      <p:sp>
        <p:nvSpPr>
          <p:cNvPr id="21" name="TextBox 21"/>
          <p:cNvSpPr txBox="1"/>
          <p:nvPr/>
        </p:nvSpPr>
        <p:spPr>
          <a:xfrm>
            <a:off x="637764" y="3188080"/>
            <a:ext cx="2199778" cy="166264"/>
          </a:xfrm>
          <a:prstGeom prst="rect">
            <a:avLst/>
          </a:prstGeom>
        </p:spPr>
        <p:txBody>
          <a:bodyPr wrap="square" lIns="0" tIns="0" rIns="0" bIns="0" rtlCol="0" anchor="t">
            <a:spAutoFit/>
          </a:bodyPr>
          <a:lstStyle/>
          <a:p>
            <a:pPr algn="just">
              <a:lnSpc>
                <a:spcPts val="1399"/>
              </a:lnSpc>
              <a:spcBef>
                <a:spcPct val="0"/>
              </a:spcBef>
            </a:pPr>
            <a:r>
              <a:rPr lang="en-US" sz="999" dirty="0">
                <a:solidFill>
                  <a:srgbClr val="223F6A"/>
                </a:solidFill>
                <a:latin typeface="Montserrat Bold"/>
                <a:hlinkClick r:id="rId9" tooltip="mailto:cvargas@vag-global.com"/>
              </a:rPr>
              <a:t>cvargas@vag-global.com</a:t>
            </a:r>
          </a:p>
        </p:txBody>
      </p:sp>
      <p:grpSp>
        <p:nvGrpSpPr>
          <p:cNvPr id="22" name="Group 22"/>
          <p:cNvGrpSpPr>
            <a:grpSpLocks noChangeAspect="1"/>
          </p:cNvGrpSpPr>
          <p:nvPr/>
        </p:nvGrpSpPr>
        <p:grpSpPr>
          <a:xfrm>
            <a:off x="5370506" y="5186787"/>
            <a:ext cx="1784536" cy="1784529"/>
            <a:chOff x="0" y="0"/>
            <a:chExt cx="6350000" cy="6349975"/>
          </a:xfrm>
        </p:grpSpPr>
        <p:sp>
          <p:nvSpPr>
            <p:cNvPr id="23" name="Freeform 2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t="-2743" b="-22192"/>
              </a:stretch>
            </a:blipFill>
          </p:spPr>
          <p:txBody>
            <a:bodyPr/>
            <a:lstStyle/>
            <a:p>
              <a:endParaRPr lang="es-PE"/>
            </a:p>
          </p:txBody>
        </p:sp>
      </p:grpSp>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5152741"/>
            <a:ext cx="137127" cy="137127"/>
          </a:xfrm>
          <a:prstGeom prst="rect">
            <a:avLst/>
          </a:prstGeom>
        </p:spPr>
      </p:pic>
      <p:pic>
        <p:nvPicPr>
          <p:cNvPr id="25" name="Picture 2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5355022"/>
            <a:ext cx="173188" cy="117335"/>
          </a:xfrm>
          <a:prstGeom prst="rect">
            <a:avLst/>
          </a:prstGeom>
        </p:spPr>
      </p:pic>
      <p:sp>
        <p:nvSpPr>
          <p:cNvPr id="26" name="TextBox 26"/>
          <p:cNvSpPr txBox="1"/>
          <p:nvPr/>
        </p:nvSpPr>
        <p:spPr>
          <a:xfrm>
            <a:off x="404958" y="5572373"/>
            <a:ext cx="4772514" cy="1065741"/>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Certified Public Accountant registered with the Lima Association of Certified Public Accountants and a graduate in</a:t>
            </a:r>
            <a:r>
              <a:rPr lang="es-ES" dirty="0" err="1"/>
              <a:t> Business Administration </a:t>
            </a:r>
            <a:r>
              <a:rPr lang="es-ES" dirty="0"/>
              <a:t>from the Peruvian University of Applied Sciences (UPC); Independent Auditor with a postgraduate degree in International Corporate Taxation from ESAN University and a postgraduate degree in Management Process Improvement and Redesign from the University of Lima. With over 14 years of experience in auditing, accounting, and Transfer Pricing consulting, both locally and internationally.</a:t>
            </a:r>
            <a:endParaRPr lang="en-US" dirty="0"/>
          </a:p>
        </p:txBody>
      </p:sp>
      <p:sp>
        <p:nvSpPr>
          <p:cNvPr id="27" name="TextBox 27"/>
          <p:cNvSpPr txBox="1"/>
          <p:nvPr/>
        </p:nvSpPr>
        <p:spPr>
          <a:xfrm>
            <a:off x="404958" y="4889500"/>
            <a:ext cx="33732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CARLOS EDUARDO VARGAS ARANGO</a:t>
            </a:r>
          </a:p>
        </p:txBody>
      </p:sp>
      <p:sp>
        <p:nvSpPr>
          <p:cNvPr id="28" name="TextBox 28"/>
          <p:cNvSpPr txBox="1"/>
          <p:nvPr/>
        </p:nvSpPr>
        <p:spPr>
          <a:xfrm>
            <a:off x="635047" y="5133691"/>
            <a:ext cx="382158" cy="164968"/>
          </a:xfrm>
          <a:prstGeom prst="rect">
            <a:avLst/>
          </a:prstGeom>
        </p:spPr>
        <p:txBody>
          <a:bodyPr lIns="0" tIns="0" rIns="0" bIns="0" rtlCol="0" anchor="t">
            <a:spAutoFit/>
          </a:bodyPr>
          <a:lstStyle/>
          <a:p>
            <a:pPr algn="just">
              <a:lnSpc>
                <a:spcPts val="1399"/>
              </a:lnSpc>
              <a:spcBef>
                <a:spcPct val="0"/>
              </a:spcBef>
            </a:pPr>
            <a:r>
              <a:rPr lang="en-US" sz="999" dirty="0">
                <a:solidFill>
                  <a:srgbClr val="223F6A"/>
                </a:solidFill>
                <a:latin typeface="Montserrat Bold"/>
              </a:rPr>
              <a:t>Partner </a:t>
            </a:r>
          </a:p>
        </p:txBody>
      </p:sp>
      <p:sp>
        <p:nvSpPr>
          <p:cNvPr id="29" name="TextBox 29"/>
          <p:cNvSpPr txBox="1"/>
          <p:nvPr/>
        </p:nvSpPr>
        <p:spPr>
          <a:xfrm>
            <a:off x="635047" y="5310147"/>
            <a:ext cx="1992608" cy="164968"/>
          </a:xfrm>
          <a:prstGeom prst="rect">
            <a:avLst/>
          </a:prstGeom>
        </p:spPr>
        <p:txBody>
          <a:bodyPr wrap="square" lIns="0" tIns="0" rIns="0" bIns="0" rtlCol="0" anchor="t">
            <a:spAutoFit/>
          </a:bodyPr>
          <a:lstStyle/>
          <a:p>
            <a:pPr algn="just">
              <a:lnSpc>
                <a:spcPts val="1399"/>
              </a:lnSpc>
              <a:spcBef>
                <a:spcPct val="0"/>
              </a:spcBef>
            </a:pPr>
            <a:r>
              <a:rPr lang="en-US" sz="950" dirty="0">
                <a:solidFill>
                  <a:srgbClr val="223F6A"/>
                </a:solidFill>
                <a:latin typeface="Montserrat Bold"/>
                <a:hlinkClick r:id="rId11"/>
              </a:rPr>
              <a:t>evargas@vag-global.com</a:t>
            </a:r>
          </a:p>
        </p:txBody>
      </p:sp>
      <p:grpSp>
        <p:nvGrpSpPr>
          <p:cNvPr id="30" name="Group 30"/>
          <p:cNvGrpSpPr>
            <a:grpSpLocks noChangeAspect="1"/>
          </p:cNvGrpSpPr>
          <p:nvPr/>
        </p:nvGrpSpPr>
        <p:grpSpPr>
          <a:xfrm>
            <a:off x="5370506" y="7437446"/>
            <a:ext cx="1784536" cy="1784529"/>
            <a:chOff x="0" y="0"/>
            <a:chExt cx="6350000" cy="6349975"/>
          </a:xfrm>
        </p:grpSpPr>
        <p:sp>
          <p:nvSpPr>
            <p:cNvPr id="31" name="Freeform 3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t="-7405" b="-17594"/>
              </a:stretch>
            </a:blipFill>
          </p:spPr>
          <p:txBody>
            <a:bodyPr/>
            <a:lstStyle/>
            <a:p>
              <a:endParaRPr lang="es-PE"/>
            </a:p>
          </p:txBody>
        </p:sp>
      </p:grpSp>
      <p:pic>
        <p:nvPicPr>
          <p:cNvPr id="32" name="Picture 3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7276769"/>
            <a:ext cx="137127" cy="137127"/>
          </a:xfrm>
          <a:prstGeom prst="rect">
            <a:avLst/>
          </a:prstGeom>
        </p:spPr>
      </p:pic>
      <p:pic>
        <p:nvPicPr>
          <p:cNvPr id="33" name="Picture 3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7479050"/>
            <a:ext cx="173188" cy="117335"/>
          </a:xfrm>
          <a:prstGeom prst="rect">
            <a:avLst/>
          </a:prstGeom>
        </p:spPr>
      </p:pic>
      <p:sp>
        <p:nvSpPr>
          <p:cNvPr id="34" name="TextBox 34"/>
          <p:cNvSpPr txBox="1"/>
          <p:nvPr/>
        </p:nvSpPr>
        <p:spPr>
          <a:xfrm>
            <a:off x="404958" y="7696402"/>
            <a:ext cx="4772514" cy="1424814"/>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Certified Public Accountant registered with the Lima Association of Certified Public Accountants and a graduate of the Peruvian University of Applied Sciences (UPC) with a postgraduate degree in Corporate Finance from CENTRUM Business </a:t>
            </a:r>
            <a:r>
              <a:rPr lang="es-ES" dirty="0" err="1"/>
              <a:t>School</a:t>
            </a:r>
            <a:r>
              <a:rPr lang="es-ES" dirty="0"/>
              <a:t>, Corporate Finance from the University of the Pacific, Mining Business Management from </a:t>
            </a:r>
            <a:r>
              <a:rPr lang="es-ES" dirty="0" err="1"/>
              <a:t>ESAN University</a:t>
            </a:r>
            <a:r>
              <a:rPr lang="es-ES" dirty="0"/>
              <a:t>, Tax Law from </a:t>
            </a:r>
            <a:r>
              <a:rPr lang="es-ES" dirty="0" err="1"/>
              <a:t>ESAN</a:t>
            </a:r>
            <a:r>
              <a:rPr lang="es-ES" dirty="0"/>
              <a:t> University, and a Specialized Postgraduate Degree in Transfer Pricing from CIAT. She is currently pursuing a Master’s degree in Tax and Business Law. She has over 10 years of experience in accounting, taxation, and legal matters. </a:t>
            </a:r>
            <a:endParaRPr lang="en-US" dirty="0"/>
          </a:p>
        </p:txBody>
      </p:sp>
      <p:sp>
        <p:nvSpPr>
          <p:cNvPr id="35" name="TextBox 35"/>
          <p:cNvSpPr txBox="1"/>
          <p:nvPr/>
        </p:nvSpPr>
        <p:spPr>
          <a:xfrm>
            <a:off x="404958" y="7013529"/>
            <a:ext cx="29160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ABIGAIL ALAYO VILCARROMERO</a:t>
            </a:r>
          </a:p>
        </p:txBody>
      </p:sp>
      <p:sp>
        <p:nvSpPr>
          <p:cNvPr id="36" name="TextBox 36"/>
          <p:cNvSpPr txBox="1"/>
          <p:nvPr/>
        </p:nvSpPr>
        <p:spPr>
          <a:xfrm>
            <a:off x="635046" y="7257719"/>
            <a:ext cx="3524203" cy="168059"/>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Bold"/>
              </a:defRPr>
            </a:lvl1pPr>
          </a:lstStyle>
          <a:p>
            <a:r>
              <a:rPr lang="es-PE" dirty="0"/>
              <a:t>Partner, </a:t>
            </a:r>
            <a:r>
              <a:rPr lang="es-PE" dirty="0" err="1"/>
              <a:t>Tax </a:t>
            </a:r>
            <a:r>
              <a:rPr lang="es-PE" dirty="0"/>
              <a:t>&amp; Legal</a:t>
            </a:r>
            <a:endParaRPr lang="en-US" dirty="0"/>
          </a:p>
        </p:txBody>
      </p:sp>
      <p:sp>
        <p:nvSpPr>
          <p:cNvPr id="37" name="TextBox 37"/>
          <p:cNvSpPr txBox="1"/>
          <p:nvPr/>
        </p:nvSpPr>
        <p:spPr>
          <a:xfrm>
            <a:off x="635047" y="7445709"/>
            <a:ext cx="1992555" cy="164968"/>
          </a:xfrm>
          <a:prstGeom prst="rect">
            <a:avLst/>
          </a:prstGeom>
        </p:spPr>
        <p:txBody>
          <a:bodyPr wrap="square" lIns="0" tIns="0" rIns="0" bIns="0" rtlCol="0" anchor="t">
            <a:spAutoFit/>
          </a:bodyPr>
          <a:lstStyle/>
          <a:p>
            <a:pPr marL="0" lvl="0" indent="0" algn="just">
              <a:lnSpc>
                <a:spcPts val="1399"/>
              </a:lnSpc>
              <a:spcBef>
                <a:spcPct val="0"/>
              </a:spcBef>
            </a:pPr>
            <a:r>
              <a:rPr lang="en-US" sz="950" u="none" dirty="0">
                <a:solidFill>
                  <a:srgbClr val="223F6A"/>
                </a:solidFill>
                <a:latin typeface="Montserrat Bold"/>
                <a:hlinkClick r:id="rId13"/>
              </a:rPr>
              <a:t>aalayo@vag-global.com</a:t>
            </a:r>
          </a:p>
        </p:txBody>
      </p:sp>
      <p:grpSp>
        <p:nvGrpSpPr>
          <p:cNvPr id="38" name="Group 38"/>
          <p:cNvGrpSpPr/>
          <p:nvPr/>
        </p:nvGrpSpPr>
        <p:grpSpPr>
          <a:xfrm>
            <a:off x="0" y="0"/>
            <a:ext cx="7560000" cy="219725"/>
            <a:chOff x="0" y="0"/>
            <a:chExt cx="2709333" cy="78745"/>
          </a:xfrm>
        </p:grpSpPr>
        <p:sp>
          <p:nvSpPr>
            <p:cNvPr id="39" name="Freeform 39"/>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40" name="TextBox 40"/>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41" name="Group 41"/>
          <p:cNvGrpSpPr/>
          <p:nvPr/>
        </p:nvGrpSpPr>
        <p:grpSpPr>
          <a:xfrm>
            <a:off x="6950053" y="10106294"/>
            <a:ext cx="415413" cy="415413"/>
            <a:chOff x="0" y="0"/>
            <a:chExt cx="812800" cy="812800"/>
          </a:xfrm>
        </p:grpSpPr>
        <p:sp>
          <p:nvSpPr>
            <p:cNvPr id="42"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3" name="TextBox 4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4" name="TextBox 44"/>
          <p:cNvSpPr txBox="1"/>
          <p:nvPr/>
        </p:nvSpPr>
        <p:spPr>
          <a:xfrm>
            <a:off x="7069323" y="10224667"/>
            <a:ext cx="271381" cy="243015"/>
          </a:xfrm>
          <a:prstGeom prst="rect">
            <a:avLst/>
          </a:prstGeom>
        </p:spPr>
        <p:txBody>
          <a:bodyPr wrap="square" lIns="0" tIns="0" rIns="0" bIns="0" rtlCol="0" anchor="t">
            <a:spAutoFit/>
          </a:bodyPr>
          <a:lstStyle/>
          <a:p>
            <a:pPr marL="0" lvl="0" indent="0" algn="l">
              <a:lnSpc>
                <a:spcPts val="2031"/>
              </a:lnSpc>
              <a:spcBef>
                <a:spcPct val="0"/>
              </a:spcBef>
            </a:pPr>
            <a:r>
              <a:rPr lang="en-US" sz="1599" dirty="0">
                <a:solidFill>
                  <a:srgbClr val="272E50"/>
                </a:solidFill>
                <a:latin typeface="Montserrat Bold"/>
              </a:rPr>
              <a:t>10</a:t>
            </a:r>
          </a:p>
        </p:txBody>
      </p:sp>
      <p:pic>
        <p:nvPicPr>
          <p:cNvPr id="45" name="Imagen 44">
            <a:extLst>
              <a:ext uri="{FF2B5EF4-FFF2-40B4-BE49-F238E27FC236}">
                <a16:creationId xmlns:a16="http://schemas.microsoft.com/office/drawing/2014/main" id="{057267DA-03E7-4951-8F50-A64A098BB0A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
        <p:nvSpPr>
          <p:cNvPr id="46" name="TextBox 16">
            <a:extLst>
              <a:ext uri="{FF2B5EF4-FFF2-40B4-BE49-F238E27FC236}">
                <a16:creationId xmlns:a16="http://schemas.microsoft.com/office/drawing/2014/main" id="{1B1A3340-0E69-4292-AAB2-75951A57AC83}"/>
              </a:ext>
            </a:extLst>
          </p:cNvPr>
          <p:cNvSpPr txBox="1"/>
          <p:nvPr/>
        </p:nvSpPr>
        <p:spPr>
          <a:xfrm>
            <a:off x="407675" y="897049"/>
            <a:ext cx="2976208"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OUR TEAM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Gráfico 52">
            <a:extLst>
              <a:ext uri="{FF2B5EF4-FFF2-40B4-BE49-F238E27FC236}">
                <a16:creationId xmlns:a16="http://schemas.microsoft.com/office/drawing/2014/main" id="{481A3D89-53B9-4F31-9F8D-4C61F754AD7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6" name="Group 6"/>
          <p:cNvGrpSpPr/>
          <p:nvPr/>
        </p:nvGrpSpPr>
        <p:grpSpPr>
          <a:xfrm>
            <a:off x="0" y="9723475"/>
            <a:ext cx="7560000" cy="219725"/>
            <a:chOff x="0" y="0"/>
            <a:chExt cx="2709333" cy="78745"/>
          </a:xfrm>
        </p:grpSpPr>
        <p:sp>
          <p:nvSpPr>
            <p:cNvPr id="7" name="Freeform 7"/>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9" name="Group 9"/>
          <p:cNvGrpSpPr>
            <a:grpSpLocks noChangeAspect="1"/>
          </p:cNvGrpSpPr>
          <p:nvPr/>
        </p:nvGrpSpPr>
        <p:grpSpPr>
          <a:xfrm>
            <a:off x="5369160" y="2614887"/>
            <a:ext cx="1784536" cy="1784529"/>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b="-25000"/>
              </a:stretch>
            </a:blipFill>
          </p:spPr>
          <p:txBody>
            <a:bodyPr/>
            <a:lstStyle/>
            <a:p>
              <a:endParaRPr lang="es-PE"/>
            </a:p>
          </p:txBody>
        </p:sp>
      </p:gr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3611" y="2680041"/>
            <a:ext cx="137127" cy="137127"/>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3611" y="2882322"/>
            <a:ext cx="173188" cy="117335"/>
          </a:xfrm>
          <a:prstGeom prst="rect">
            <a:avLst/>
          </a:prstGeom>
        </p:spPr>
      </p:pic>
      <p:sp>
        <p:nvSpPr>
          <p:cNvPr id="13" name="TextBox 13"/>
          <p:cNvSpPr txBox="1"/>
          <p:nvPr/>
        </p:nvSpPr>
        <p:spPr>
          <a:xfrm>
            <a:off x="403611" y="3099673"/>
            <a:ext cx="4772514" cy="886205"/>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A certified public accountant who graduated from the University of Sciences and Humanities, with a graduate degree in International Financial Reporting Standards (IFRS) and taxation from the same institution. He has over 14 years of experience in accounting and finance, with a focus on domestic, international, and multinational companies, as well as the implementation of accounting software for foreign companies. </a:t>
            </a:r>
            <a:endParaRPr lang="en-US" dirty="0"/>
          </a:p>
        </p:txBody>
      </p:sp>
      <p:sp>
        <p:nvSpPr>
          <p:cNvPr id="14" name="TextBox 14"/>
          <p:cNvSpPr txBox="1"/>
          <p:nvPr/>
        </p:nvSpPr>
        <p:spPr>
          <a:xfrm>
            <a:off x="403611" y="2416801"/>
            <a:ext cx="2289634"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RODRIGO AYALA REYES</a:t>
            </a:r>
          </a:p>
        </p:txBody>
      </p:sp>
      <p:sp>
        <p:nvSpPr>
          <p:cNvPr id="15" name="TextBox 15"/>
          <p:cNvSpPr txBox="1"/>
          <p:nvPr/>
        </p:nvSpPr>
        <p:spPr>
          <a:xfrm>
            <a:off x="633700" y="2660991"/>
            <a:ext cx="2149886" cy="166264"/>
          </a:xfrm>
          <a:prstGeom prst="rect">
            <a:avLst/>
          </a:prstGeom>
        </p:spPr>
        <p:txBody>
          <a:bodyPr wrap="square" lIns="0" tIns="0" rIns="0" bIns="0" rtlCol="0" anchor="t">
            <a:spAutoFit/>
          </a:bodyPr>
          <a:lstStyle/>
          <a:p>
            <a:pPr algn="just">
              <a:lnSpc>
                <a:spcPts val="1399"/>
              </a:lnSpc>
              <a:spcBef>
                <a:spcPct val="0"/>
              </a:spcBef>
            </a:pPr>
            <a:r>
              <a:rPr lang="en-US" sz="999" dirty="0" err="1">
                <a:solidFill>
                  <a:srgbClr val="223F6A"/>
                </a:solidFill>
                <a:latin typeface="Montserrat Bold"/>
              </a:rPr>
              <a:t>Accounting Manager</a:t>
            </a:r>
            <a:endParaRPr lang="en-US" sz="999" dirty="0">
              <a:solidFill>
                <a:srgbClr val="223F6A"/>
              </a:solidFill>
              <a:latin typeface="Montserrat Bold"/>
            </a:endParaRPr>
          </a:p>
        </p:txBody>
      </p:sp>
      <p:sp>
        <p:nvSpPr>
          <p:cNvPr id="16" name="TextBox 16"/>
          <p:cNvSpPr txBox="1"/>
          <p:nvPr/>
        </p:nvSpPr>
        <p:spPr>
          <a:xfrm>
            <a:off x="633700" y="2848979"/>
            <a:ext cx="2149886" cy="166264"/>
          </a:xfrm>
          <a:prstGeom prst="rect">
            <a:avLst/>
          </a:prstGeom>
        </p:spPr>
        <p:txBody>
          <a:bodyPr wrap="square" lIns="0" tIns="0" rIns="0" bIns="0" rtlCol="0" anchor="t">
            <a:spAutoFit/>
          </a:bodyPr>
          <a:lstStyle/>
          <a:p>
            <a:pPr marL="0" lvl="0" indent="0" algn="just">
              <a:lnSpc>
                <a:spcPts val="1399"/>
              </a:lnSpc>
              <a:spcBef>
                <a:spcPct val="0"/>
              </a:spcBef>
            </a:pPr>
            <a:r>
              <a:rPr lang="en-US" sz="950" u="none" dirty="0">
                <a:solidFill>
                  <a:srgbClr val="223F6A"/>
                </a:solidFill>
                <a:latin typeface="Montserrat Bold"/>
                <a:hlinkClick r:id="rId9"/>
              </a:rPr>
              <a:t>rayala@vag-global.com</a:t>
            </a:r>
          </a:p>
        </p:txBody>
      </p:sp>
      <p:grpSp>
        <p:nvGrpSpPr>
          <p:cNvPr id="17" name="Group 17"/>
          <p:cNvGrpSpPr>
            <a:grpSpLocks noChangeAspect="1"/>
          </p:cNvGrpSpPr>
          <p:nvPr/>
        </p:nvGrpSpPr>
        <p:grpSpPr>
          <a:xfrm>
            <a:off x="5351864" y="4864480"/>
            <a:ext cx="1784536" cy="1784529"/>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t="-7215" b="-17785"/>
              </a:stretch>
            </a:blipFill>
          </p:spPr>
          <p:txBody>
            <a:bodyPr/>
            <a:lstStyle/>
            <a:p>
              <a:endParaRPr lang="es-PE"/>
            </a:p>
          </p:txBody>
        </p:sp>
      </p:grpSp>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4695541"/>
            <a:ext cx="137127" cy="137127"/>
          </a:xfrm>
          <a:prstGeom prst="rect">
            <a:avLst/>
          </a:prstGeom>
        </p:spPr>
      </p:pic>
      <p:pic>
        <p:nvPicPr>
          <p:cNvPr id="20"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4897822"/>
            <a:ext cx="173188" cy="117335"/>
          </a:xfrm>
          <a:prstGeom prst="rect">
            <a:avLst/>
          </a:prstGeom>
        </p:spPr>
      </p:pic>
      <p:sp>
        <p:nvSpPr>
          <p:cNvPr id="21" name="TextBox 21"/>
          <p:cNvSpPr txBox="1"/>
          <p:nvPr/>
        </p:nvSpPr>
        <p:spPr>
          <a:xfrm>
            <a:off x="404958" y="5115173"/>
            <a:ext cx="4772514" cy="1245277"/>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b="0" i="0" dirty="0">
                <a:solidFill>
                  <a:srgbClr val="223F6A"/>
                </a:solidFill>
                <a:effectLst/>
              </a:rPr>
              <a:t>He holds a law degree from the National University of San Marcos (UNMSM). He has participated in various tax refresher courses organized by the Peruvian Institute of Tax Law (IPDT) and the Pontifical Catholic University of Peru (PUCP), and was a member of the winning team in the Second UNMSM Law Students’ Tax Competition. He has more than 5 years of experience in tax consulting and tax compliance. He is currently pursuing a Master’s degree in Tax Law at the University of Lima.</a:t>
            </a:r>
            <a:endParaRPr lang="en-US" dirty="0"/>
          </a:p>
        </p:txBody>
      </p:sp>
      <p:sp>
        <p:nvSpPr>
          <p:cNvPr id="22" name="TextBox 22"/>
          <p:cNvSpPr txBox="1"/>
          <p:nvPr/>
        </p:nvSpPr>
        <p:spPr>
          <a:xfrm>
            <a:off x="404958" y="4432300"/>
            <a:ext cx="24588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GUSTAVO MARTINEZ GODOY</a:t>
            </a:r>
          </a:p>
        </p:txBody>
      </p:sp>
      <p:sp>
        <p:nvSpPr>
          <p:cNvPr id="23" name="TextBox 23"/>
          <p:cNvSpPr txBox="1"/>
          <p:nvPr/>
        </p:nvSpPr>
        <p:spPr>
          <a:xfrm>
            <a:off x="635047" y="4676491"/>
            <a:ext cx="1662576" cy="164968"/>
          </a:xfrm>
          <a:prstGeom prst="rect">
            <a:avLst/>
          </a:prstGeom>
        </p:spPr>
        <p:txBody>
          <a:bodyPr lIns="0" tIns="0" rIns="0" bIns="0" rtlCol="0" anchor="t">
            <a:spAutoFit/>
          </a:bodyPr>
          <a:lstStyle/>
          <a:p>
            <a:pPr algn="just">
              <a:lnSpc>
                <a:spcPts val="1399"/>
              </a:lnSpc>
              <a:spcBef>
                <a:spcPct val="0"/>
              </a:spcBef>
            </a:pPr>
            <a:r>
              <a:rPr lang="en-US" sz="999" dirty="0" err="1">
                <a:solidFill>
                  <a:srgbClr val="223F6A"/>
                </a:solidFill>
                <a:latin typeface="Montserrat Bold"/>
              </a:rPr>
              <a:t>Tax</a:t>
            </a:r>
            <a:r>
              <a:rPr lang="en-US" sz="999" dirty="0">
                <a:solidFill>
                  <a:srgbClr val="223F6A"/>
                </a:solidFill>
                <a:latin typeface="Montserrat Bold"/>
              </a:rPr>
              <a:t> Attorney</a:t>
            </a:r>
          </a:p>
        </p:txBody>
      </p:sp>
      <p:sp>
        <p:nvSpPr>
          <p:cNvPr id="24" name="TextBox 24"/>
          <p:cNvSpPr txBox="1"/>
          <p:nvPr/>
        </p:nvSpPr>
        <p:spPr>
          <a:xfrm>
            <a:off x="635047" y="4864480"/>
            <a:ext cx="2654232" cy="166264"/>
          </a:xfrm>
          <a:prstGeom prst="rect">
            <a:avLst/>
          </a:prstGeom>
        </p:spPr>
        <p:txBody>
          <a:bodyPr wrap="square" lIns="0" tIns="0" rIns="0" bIns="0" rtlCol="0" anchor="t">
            <a:spAutoFit/>
          </a:bodyPr>
          <a:lstStyle/>
          <a:p>
            <a:pPr marL="0" lvl="0" indent="0" algn="just">
              <a:lnSpc>
                <a:spcPts val="1399"/>
              </a:lnSpc>
              <a:spcBef>
                <a:spcPct val="0"/>
              </a:spcBef>
            </a:pPr>
            <a:r>
              <a:rPr lang="en-US" sz="950" u="none" dirty="0">
                <a:solidFill>
                  <a:srgbClr val="223F6A"/>
                </a:solidFill>
                <a:latin typeface="Montserrat Bold"/>
                <a:hlinkClick r:id="rId11"/>
              </a:rPr>
              <a:t>gustavo.martinez@vag-global.com</a:t>
            </a:r>
          </a:p>
        </p:txBody>
      </p:sp>
      <p:pic>
        <p:nvPicPr>
          <p:cNvPr id="35" name="Picture 3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3612" y="783935"/>
            <a:ext cx="137127" cy="137127"/>
          </a:xfrm>
          <a:prstGeom prst="rect">
            <a:avLst/>
          </a:prstGeom>
        </p:spPr>
      </p:pic>
      <p:pic>
        <p:nvPicPr>
          <p:cNvPr id="36" name="Picture 3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3612" y="986216"/>
            <a:ext cx="173188" cy="117335"/>
          </a:xfrm>
          <a:prstGeom prst="rect">
            <a:avLst/>
          </a:prstGeom>
        </p:spPr>
      </p:pic>
      <p:sp>
        <p:nvSpPr>
          <p:cNvPr id="37" name="TextBox 37"/>
          <p:cNvSpPr txBox="1"/>
          <p:nvPr/>
        </p:nvSpPr>
        <p:spPr>
          <a:xfrm>
            <a:off x="403612" y="1203567"/>
            <a:ext cx="4772514" cy="706668"/>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A certified public accountant and graduate of the National University of San Marcos, he is knowledgeable in International Financial Reporting Standards (IFRS). Additionally, his more than 12 years of professional experience in financial auditing focuses on the manufacturing, commercial, and general services sectors.</a:t>
            </a:r>
            <a:endParaRPr lang="en-US" dirty="0"/>
          </a:p>
        </p:txBody>
      </p:sp>
      <p:sp>
        <p:nvSpPr>
          <p:cNvPr id="38" name="TextBox 38"/>
          <p:cNvSpPr txBox="1"/>
          <p:nvPr/>
        </p:nvSpPr>
        <p:spPr>
          <a:xfrm>
            <a:off x="403612" y="520695"/>
            <a:ext cx="3346806"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HECTOR LLANQUI</a:t>
            </a:r>
          </a:p>
        </p:txBody>
      </p:sp>
      <p:sp>
        <p:nvSpPr>
          <p:cNvPr id="39" name="TextBox 39"/>
          <p:cNvSpPr txBox="1"/>
          <p:nvPr/>
        </p:nvSpPr>
        <p:spPr>
          <a:xfrm>
            <a:off x="633700" y="764885"/>
            <a:ext cx="1825987" cy="166264"/>
          </a:xfrm>
          <a:prstGeom prst="rect">
            <a:avLst/>
          </a:prstGeom>
        </p:spPr>
        <p:txBody>
          <a:bodyPr wrap="square" lIns="0" tIns="0" rIns="0" bIns="0" rtlCol="0" anchor="t">
            <a:spAutoFit/>
          </a:bodyPr>
          <a:lstStyle/>
          <a:p>
            <a:pPr algn="just">
              <a:lnSpc>
                <a:spcPts val="1399"/>
              </a:lnSpc>
              <a:spcBef>
                <a:spcPct val="0"/>
              </a:spcBef>
            </a:pPr>
            <a:r>
              <a:rPr lang="en-US" sz="999" dirty="0" err="1">
                <a:solidFill>
                  <a:srgbClr val="223F6A"/>
                </a:solidFill>
                <a:latin typeface="Montserrat Bold"/>
              </a:rPr>
              <a:t>Audit Manager</a:t>
            </a:r>
            <a:endParaRPr lang="en-US" sz="999" dirty="0">
              <a:solidFill>
                <a:srgbClr val="223F6A"/>
              </a:solidFill>
              <a:latin typeface="Montserrat Bold"/>
            </a:endParaRPr>
          </a:p>
        </p:txBody>
      </p:sp>
      <p:sp>
        <p:nvSpPr>
          <p:cNvPr id="40" name="TextBox 40"/>
          <p:cNvSpPr txBox="1"/>
          <p:nvPr/>
        </p:nvSpPr>
        <p:spPr>
          <a:xfrm>
            <a:off x="633701" y="952875"/>
            <a:ext cx="2152603" cy="166264"/>
          </a:xfrm>
          <a:prstGeom prst="rect">
            <a:avLst/>
          </a:prstGeom>
        </p:spPr>
        <p:txBody>
          <a:bodyPr wrap="square" lIns="0" tIns="0" rIns="0" bIns="0" rtlCol="0" anchor="t">
            <a:spAutoFit/>
          </a:bodyPr>
          <a:lstStyle/>
          <a:p>
            <a:pPr algn="just">
              <a:lnSpc>
                <a:spcPts val="1399"/>
              </a:lnSpc>
              <a:spcBef>
                <a:spcPct val="0"/>
              </a:spcBef>
            </a:pPr>
            <a:r>
              <a:rPr lang="en-US" sz="950" dirty="0">
                <a:solidFill>
                  <a:srgbClr val="223F6A"/>
                </a:solidFill>
                <a:latin typeface="Montserrat Bold"/>
                <a:hlinkClick r:id="rId12"/>
              </a:rPr>
              <a:t>hllanqui@vag-global.com</a:t>
            </a:r>
          </a:p>
        </p:txBody>
      </p:sp>
      <p:grpSp>
        <p:nvGrpSpPr>
          <p:cNvPr id="41" name="Group 41"/>
          <p:cNvGrpSpPr/>
          <p:nvPr/>
        </p:nvGrpSpPr>
        <p:grpSpPr>
          <a:xfrm>
            <a:off x="0" y="0"/>
            <a:ext cx="7560000" cy="219725"/>
            <a:chOff x="0" y="0"/>
            <a:chExt cx="2709333" cy="78745"/>
          </a:xfrm>
        </p:grpSpPr>
        <p:sp>
          <p:nvSpPr>
            <p:cNvPr id="42" name="Freeform 42"/>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43" name="TextBox 43"/>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44" name="Group 44"/>
          <p:cNvGrpSpPr/>
          <p:nvPr/>
        </p:nvGrpSpPr>
        <p:grpSpPr>
          <a:xfrm>
            <a:off x="6950053" y="10106294"/>
            <a:ext cx="415413" cy="415413"/>
            <a:chOff x="0" y="0"/>
            <a:chExt cx="812800" cy="812800"/>
          </a:xfrm>
        </p:grpSpPr>
        <p:sp>
          <p:nvSpPr>
            <p:cNvPr id="45" name="Freeform 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6" name="TextBox 4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7" name="TextBox 47"/>
          <p:cNvSpPr txBox="1"/>
          <p:nvPr/>
        </p:nvSpPr>
        <p:spPr>
          <a:xfrm>
            <a:off x="7067354" y="10196221"/>
            <a:ext cx="180811" cy="252443"/>
          </a:xfrm>
          <a:prstGeom prst="rect">
            <a:avLst/>
          </a:prstGeom>
        </p:spPr>
        <p:txBody>
          <a:bodyPr lIns="0" tIns="0" rIns="0" bIns="0" rtlCol="0" anchor="t">
            <a:spAutoFit/>
          </a:bodyPr>
          <a:lstStyle/>
          <a:p>
            <a:pPr marL="0" lvl="0" indent="0" algn="l">
              <a:lnSpc>
                <a:spcPts val="2031"/>
              </a:lnSpc>
              <a:spcBef>
                <a:spcPct val="0"/>
              </a:spcBef>
            </a:pPr>
            <a:r>
              <a:rPr lang="en-US" sz="1599" dirty="0">
                <a:solidFill>
                  <a:srgbClr val="272E50"/>
                </a:solidFill>
                <a:latin typeface="Montserrat Bold"/>
              </a:rPr>
              <a:t>11</a:t>
            </a:r>
          </a:p>
        </p:txBody>
      </p:sp>
      <p:pic>
        <p:nvPicPr>
          <p:cNvPr id="48" name="Imagen 47" descr="Un hombre con un traje de color azul&#10;&#10;Descripción generada automáticamente con confianza media">
            <a:extLst>
              <a:ext uri="{FF2B5EF4-FFF2-40B4-BE49-F238E27FC236}">
                <a16:creationId xmlns:a16="http://schemas.microsoft.com/office/drawing/2014/main" id="{A7452B2D-BF81-665E-6A80-6C87F34148A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6921" b="9172"/>
          <a:stretch/>
        </p:blipFill>
        <p:spPr>
          <a:xfrm>
            <a:off x="5369160" y="510952"/>
            <a:ext cx="1884187" cy="1811430"/>
          </a:xfrm>
          <a:prstGeom prst="ellipse">
            <a:avLst/>
          </a:prstGeom>
          <a:ln>
            <a:noFill/>
          </a:ln>
          <a:effectLst/>
        </p:spPr>
      </p:pic>
      <p:pic>
        <p:nvPicPr>
          <p:cNvPr id="51" name="Picture 19">
            <a:extLst>
              <a:ext uri="{FF2B5EF4-FFF2-40B4-BE49-F238E27FC236}">
                <a16:creationId xmlns:a16="http://schemas.microsoft.com/office/drawing/2014/main" id="{7FBEBF75-67C4-4165-8150-EB1A41E1D0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7025941"/>
            <a:ext cx="137127" cy="137127"/>
          </a:xfrm>
          <a:prstGeom prst="rect">
            <a:avLst/>
          </a:prstGeom>
        </p:spPr>
      </p:pic>
      <p:pic>
        <p:nvPicPr>
          <p:cNvPr id="52" name="Picture 20">
            <a:extLst>
              <a:ext uri="{FF2B5EF4-FFF2-40B4-BE49-F238E27FC236}">
                <a16:creationId xmlns:a16="http://schemas.microsoft.com/office/drawing/2014/main" id="{1C78E886-5CFE-4EDC-A39D-E6F638F3A09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7228222"/>
            <a:ext cx="173188" cy="117335"/>
          </a:xfrm>
          <a:prstGeom prst="rect">
            <a:avLst/>
          </a:prstGeom>
        </p:spPr>
      </p:pic>
      <p:sp>
        <p:nvSpPr>
          <p:cNvPr id="54" name="TextBox 22">
            <a:extLst>
              <a:ext uri="{FF2B5EF4-FFF2-40B4-BE49-F238E27FC236}">
                <a16:creationId xmlns:a16="http://schemas.microsoft.com/office/drawing/2014/main" id="{4978FF2D-E7E5-48C0-A1DE-ADE20D7B1B6B}"/>
              </a:ext>
            </a:extLst>
          </p:cNvPr>
          <p:cNvSpPr txBox="1"/>
          <p:nvPr/>
        </p:nvSpPr>
        <p:spPr>
          <a:xfrm>
            <a:off x="404958" y="6762700"/>
            <a:ext cx="24588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DANIELA RAMOS</a:t>
            </a:r>
          </a:p>
        </p:txBody>
      </p:sp>
      <p:sp>
        <p:nvSpPr>
          <p:cNvPr id="55" name="TextBox 23">
            <a:extLst>
              <a:ext uri="{FF2B5EF4-FFF2-40B4-BE49-F238E27FC236}">
                <a16:creationId xmlns:a16="http://schemas.microsoft.com/office/drawing/2014/main" id="{A3EBDB2E-22C2-42F2-97F6-970E6C906911}"/>
              </a:ext>
            </a:extLst>
          </p:cNvPr>
          <p:cNvSpPr txBox="1"/>
          <p:nvPr/>
        </p:nvSpPr>
        <p:spPr>
          <a:xfrm>
            <a:off x="635047" y="7006891"/>
            <a:ext cx="1662576" cy="164968"/>
          </a:xfrm>
          <a:prstGeom prst="rect">
            <a:avLst/>
          </a:prstGeom>
        </p:spPr>
        <p:txBody>
          <a:bodyPr lIns="0" tIns="0" rIns="0" bIns="0" rtlCol="0" anchor="t">
            <a:spAutoFit/>
          </a:bodyPr>
          <a:lstStyle/>
          <a:p>
            <a:pPr algn="just">
              <a:lnSpc>
                <a:spcPts val="1399"/>
              </a:lnSpc>
              <a:spcBef>
                <a:spcPct val="0"/>
              </a:spcBef>
            </a:pPr>
            <a:r>
              <a:rPr lang="en-US" sz="999" dirty="0" err="1">
                <a:solidFill>
                  <a:srgbClr val="223F6A"/>
                </a:solidFill>
                <a:latin typeface="Montserrat Bold"/>
              </a:rPr>
              <a:t>Corporate</a:t>
            </a:r>
            <a:r>
              <a:rPr lang="en-US" sz="999" dirty="0">
                <a:solidFill>
                  <a:srgbClr val="223F6A"/>
                </a:solidFill>
                <a:latin typeface="Montserrat Bold"/>
              </a:rPr>
              <a:t> Attorney</a:t>
            </a:r>
          </a:p>
        </p:txBody>
      </p:sp>
      <p:sp>
        <p:nvSpPr>
          <p:cNvPr id="56" name="TextBox 24">
            <a:extLst>
              <a:ext uri="{FF2B5EF4-FFF2-40B4-BE49-F238E27FC236}">
                <a16:creationId xmlns:a16="http://schemas.microsoft.com/office/drawing/2014/main" id="{EF4811EA-6853-4254-A4B3-083E9CDC8103}"/>
              </a:ext>
            </a:extLst>
          </p:cNvPr>
          <p:cNvSpPr txBox="1"/>
          <p:nvPr/>
        </p:nvSpPr>
        <p:spPr>
          <a:xfrm>
            <a:off x="635047" y="7194880"/>
            <a:ext cx="2654232" cy="166264"/>
          </a:xfrm>
          <a:prstGeom prst="rect">
            <a:avLst/>
          </a:prstGeom>
        </p:spPr>
        <p:txBody>
          <a:bodyPr wrap="square" lIns="0" tIns="0" rIns="0" bIns="0" rtlCol="0" anchor="t">
            <a:spAutoFit/>
          </a:bodyPr>
          <a:lstStyle/>
          <a:p>
            <a:pPr marL="0" lvl="0" indent="0" algn="just">
              <a:lnSpc>
                <a:spcPts val="1399"/>
              </a:lnSpc>
              <a:spcBef>
                <a:spcPct val="0"/>
              </a:spcBef>
            </a:pPr>
            <a:r>
              <a:rPr lang="en-US" sz="950" dirty="0">
                <a:solidFill>
                  <a:srgbClr val="223F6A"/>
                </a:solidFill>
                <a:latin typeface="Montserrat Bold"/>
                <a:hlinkClick r:id="rId14"/>
              </a:rPr>
              <a:t>dramos@vag-global.com</a:t>
            </a:r>
            <a:endParaRPr lang="en-US" sz="950" u="none" dirty="0">
              <a:solidFill>
                <a:srgbClr val="223F6A"/>
              </a:solidFill>
              <a:latin typeface="Montserrat Bold"/>
              <a:hlinkClick r:id="rId15" tooltip="mailto:cvargas@vag-global.com"/>
            </a:endParaRPr>
          </a:p>
        </p:txBody>
      </p:sp>
      <p:pic>
        <p:nvPicPr>
          <p:cNvPr id="57" name="Imagen 56">
            <a:extLst>
              <a:ext uri="{FF2B5EF4-FFF2-40B4-BE49-F238E27FC236}">
                <a16:creationId xmlns:a16="http://schemas.microsoft.com/office/drawing/2014/main" id="{A55463F9-D659-404D-8409-A27BB1F286EA}"/>
              </a:ext>
            </a:extLst>
          </p:cNvPr>
          <p:cNvPicPr>
            <a:picLocks noChangeAspect="1"/>
          </p:cNvPicPr>
          <p:nvPr/>
        </p:nvPicPr>
        <p:blipFill>
          <a:blip r:embed="rId16" cstate="print">
            <a:extLst>
              <a:ext uri="{28A0092B-C50C-407E-A947-70E740481C1C}">
                <a14:useLocalDpi xmlns:a14="http://schemas.microsoft.com/office/drawing/2010/main" val="0"/>
              </a:ext>
            </a:extLst>
          </a:blip>
          <a:srcRect t="11800" b="11800"/>
          <a:stretch/>
        </p:blipFill>
        <p:spPr>
          <a:xfrm>
            <a:off x="5357668" y="7358720"/>
            <a:ext cx="1784536" cy="1818111"/>
          </a:xfrm>
          <a:prstGeom prst="ellipse">
            <a:avLst/>
          </a:prstGeom>
          <a:ln>
            <a:noFill/>
          </a:ln>
          <a:effectLst/>
        </p:spPr>
      </p:pic>
      <p:sp>
        <p:nvSpPr>
          <p:cNvPr id="58" name="CuadroTexto 57">
            <a:extLst>
              <a:ext uri="{FF2B5EF4-FFF2-40B4-BE49-F238E27FC236}">
                <a16:creationId xmlns:a16="http://schemas.microsoft.com/office/drawing/2014/main" id="{6E1DD54F-82B3-4279-BE43-D9EB146DCF69}"/>
              </a:ext>
            </a:extLst>
          </p:cNvPr>
          <p:cNvSpPr txBox="1"/>
          <p:nvPr/>
        </p:nvSpPr>
        <p:spPr>
          <a:xfrm>
            <a:off x="377378" y="7419303"/>
            <a:ext cx="4800094" cy="1423018"/>
          </a:xfrm>
          <a:prstGeom prst="rect">
            <a:avLst/>
          </a:prstGeom>
        </p:spPr>
        <p:txBody>
          <a:bodyPr wrap="square"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She holds a law degree from the Peruvian University of Applied Sciences, with a specialization in Corporate Law and Economic Criminal Law. She has over three years of experience in company formation, immigration procedures, and comprehensive legal counsel for businesses. In addition, she has supplemented her education with specialized courses in Administrative Law. She is known for her analytical skills, commitment, and results-oriented approach, providing legal support for strategic decision-making and regulatory compliance.</a:t>
            </a:r>
            <a:endParaRPr lang="es-PE" dirty="0"/>
          </a:p>
        </p:txBody>
      </p:sp>
      <p:pic>
        <p:nvPicPr>
          <p:cNvPr id="49" name="Imagen 48">
            <a:extLst>
              <a:ext uri="{FF2B5EF4-FFF2-40B4-BE49-F238E27FC236}">
                <a16:creationId xmlns:a16="http://schemas.microsoft.com/office/drawing/2014/main" id="{AECBCD5C-2C3C-4DAB-89EA-23949AB6392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áfico 38">
            <a:extLst>
              <a:ext uri="{FF2B5EF4-FFF2-40B4-BE49-F238E27FC236}">
                <a16:creationId xmlns:a16="http://schemas.microsoft.com/office/drawing/2014/main" id="{278BBEA8-5738-42C0-BDD6-CEA733379A8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pic>
        <p:nvPicPr>
          <p:cNvPr id="6" name="Picture 6"/>
          <p:cNvPicPr>
            <a:picLocks noChangeAspect="1"/>
          </p:cNvPicPr>
          <p:nvPr/>
        </p:nvPicPr>
        <p:blipFill>
          <a:blip r:embed="rId4">
            <a:alphaModFix amt="9999"/>
          </a:blip>
          <a:srcRect l="15873" r="9421"/>
          <a:stretch>
            <a:fillRect/>
          </a:stretch>
        </p:blipFill>
        <p:spPr>
          <a:xfrm>
            <a:off x="0" y="0"/>
            <a:ext cx="7560000" cy="9723475"/>
          </a:xfrm>
          <a:prstGeom prst="rect">
            <a:avLst/>
          </a:prstGeom>
        </p:spPr>
      </p:pic>
      <p:grpSp>
        <p:nvGrpSpPr>
          <p:cNvPr id="7" name="Group 7"/>
          <p:cNvGrpSpPr/>
          <p:nvPr/>
        </p:nvGrpSpPr>
        <p:grpSpPr>
          <a:xfrm>
            <a:off x="0" y="9723475"/>
            <a:ext cx="7560000" cy="219725"/>
            <a:chOff x="0" y="0"/>
            <a:chExt cx="2709333" cy="78745"/>
          </a:xfrm>
        </p:grpSpPr>
        <p:sp>
          <p:nvSpPr>
            <p:cNvPr id="8" name="Freeform 8"/>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10" name="Group 10"/>
          <p:cNvGrpSpPr/>
          <p:nvPr/>
        </p:nvGrpSpPr>
        <p:grpSpPr>
          <a:xfrm rot="-5400000">
            <a:off x="2992797" y="-2312421"/>
            <a:ext cx="478139" cy="6463733"/>
            <a:chOff x="0" y="0"/>
            <a:chExt cx="370836" cy="5239621"/>
          </a:xfrm>
        </p:grpSpPr>
        <p:sp>
          <p:nvSpPr>
            <p:cNvPr id="11" name="Freeform 11"/>
            <p:cNvSpPr/>
            <p:nvPr/>
          </p:nvSpPr>
          <p:spPr>
            <a:xfrm>
              <a:off x="0" y="0"/>
              <a:ext cx="370836" cy="5239621"/>
            </a:xfrm>
            <a:custGeom>
              <a:avLst/>
              <a:gdLst/>
              <a:ahLst/>
              <a:cxnLst/>
              <a:rect l="l" t="t" r="r" b="b"/>
              <a:pathLst>
                <a:path w="370836" h="5239621">
                  <a:moveTo>
                    <a:pt x="123679" y="5220552"/>
                  </a:moveTo>
                  <a:cubicBezTo>
                    <a:pt x="142691" y="5232066"/>
                    <a:pt x="164305" y="5239621"/>
                    <a:pt x="185518" y="5239621"/>
                  </a:cubicBezTo>
                  <a:cubicBezTo>
                    <a:pt x="206732" y="5239621"/>
                    <a:pt x="227145" y="5233145"/>
                    <a:pt x="245956" y="5221631"/>
                  </a:cubicBezTo>
                  <a:cubicBezTo>
                    <a:pt x="246357" y="5221271"/>
                    <a:pt x="246757" y="5221271"/>
                    <a:pt x="247157" y="5220912"/>
                  </a:cubicBezTo>
                  <a:cubicBezTo>
                    <a:pt x="317802" y="5174856"/>
                    <a:pt x="369836" y="5053242"/>
                    <a:pt x="370836" y="4812787"/>
                  </a:cubicBezTo>
                  <a:lnTo>
                    <a:pt x="370836" y="0"/>
                  </a:lnTo>
                  <a:lnTo>
                    <a:pt x="0" y="0"/>
                  </a:lnTo>
                  <a:lnTo>
                    <a:pt x="0" y="4809215"/>
                  </a:lnTo>
                  <a:cubicBezTo>
                    <a:pt x="1001" y="5053961"/>
                    <a:pt x="52233" y="5175576"/>
                    <a:pt x="123679" y="5220552"/>
                  </a:cubicBezTo>
                  <a:close/>
                </a:path>
              </a:pathLst>
            </a:custGeom>
            <a:solidFill>
              <a:srgbClr val="FFFFFF"/>
            </a:solidFill>
          </p:spPr>
          <p:txBody>
            <a:bodyPr/>
            <a:lstStyle/>
            <a:p>
              <a:endParaRPr lang="es-PE"/>
            </a:p>
          </p:txBody>
        </p:sp>
        <p:sp>
          <p:nvSpPr>
            <p:cNvPr id="12" name="TextBox 12"/>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pic>
        <p:nvPicPr>
          <p:cNvPr id="13" name="Picture 13"/>
          <p:cNvPicPr>
            <a:picLocks noChangeAspect="1"/>
          </p:cNvPicPr>
          <p:nvPr/>
        </p:nvPicPr>
        <p:blipFill>
          <a:blip r:embed="rId5"/>
          <a:srcRect/>
          <a:stretch>
            <a:fillRect/>
          </a:stretch>
        </p:blipFill>
        <p:spPr>
          <a:xfrm>
            <a:off x="430982" y="1515837"/>
            <a:ext cx="1694844" cy="429075"/>
          </a:xfrm>
          <a:prstGeom prst="rect">
            <a:avLst/>
          </a:prstGeom>
        </p:spPr>
      </p:pic>
      <p:pic>
        <p:nvPicPr>
          <p:cNvPr id="14" name="Picture 14"/>
          <p:cNvPicPr>
            <a:picLocks noChangeAspect="1"/>
          </p:cNvPicPr>
          <p:nvPr/>
        </p:nvPicPr>
        <p:blipFill>
          <a:blip r:embed="rId6"/>
          <a:srcRect/>
          <a:stretch>
            <a:fillRect/>
          </a:stretch>
        </p:blipFill>
        <p:spPr>
          <a:xfrm>
            <a:off x="2513672" y="1333428"/>
            <a:ext cx="842346" cy="833572"/>
          </a:xfrm>
          <a:prstGeom prst="rect">
            <a:avLst/>
          </a:prstGeom>
        </p:spPr>
      </p:pic>
      <p:pic>
        <p:nvPicPr>
          <p:cNvPr id="17" name="Picture 17"/>
          <p:cNvPicPr>
            <a:picLocks noChangeAspect="1"/>
          </p:cNvPicPr>
          <p:nvPr/>
        </p:nvPicPr>
        <p:blipFill>
          <a:blip r:embed="rId7"/>
          <a:srcRect/>
          <a:stretch>
            <a:fillRect/>
          </a:stretch>
        </p:blipFill>
        <p:spPr>
          <a:xfrm>
            <a:off x="488761" y="2382819"/>
            <a:ext cx="1220404" cy="610202"/>
          </a:xfrm>
          <a:prstGeom prst="rect">
            <a:avLst/>
          </a:prstGeom>
        </p:spPr>
      </p:pic>
      <p:pic>
        <p:nvPicPr>
          <p:cNvPr id="21" name="Picture 21"/>
          <p:cNvPicPr>
            <a:picLocks noChangeAspect="1"/>
          </p:cNvPicPr>
          <p:nvPr/>
        </p:nvPicPr>
        <p:blipFill>
          <a:blip r:embed="rId8"/>
          <a:srcRect/>
          <a:stretch>
            <a:fillRect/>
          </a:stretch>
        </p:blipFill>
        <p:spPr>
          <a:xfrm>
            <a:off x="5638765" y="2573142"/>
            <a:ext cx="1434263" cy="536800"/>
          </a:xfrm>
          <a:prstGeom prst="rect">
            <a:avLst/>
          </a:prstGeom>
        </p:spPr>
      </p:pic>
      <p:pic>
        <p:nvPicPr>
          <p:cNvPr id="23" name="Picture 23"/>
          <p:cNvPicPr>
            <a:picLocks noChangeAspect="1"/>
          </p:cNvPicPr>
          <p:nvPr/>
        </p:nvPicPr>
        <p:blipFill>
          <a:blip r:embed="rId9"/>
          <a:srcRect/>
          <a:stretch>
            <a:fillRect/>
          </a:stretch>
        </p:blipFill>
        <p:spPr>
          <a:xfrm>
            <a:off x="402786" y="4404023"/>
            <a:ext cx="2074366" cy="514750"/>
          </a:xfrm>
          <a:prstGeom prst="rect">
            <a:avLst/>
          </a:prstGeom>
        </p:spPr>
      </p:pic>
      <p:pic>
        <p:nvPicPr>
          <p:cNvPr id="26" name="Picture 26"/>
          <p:cNvPicPr>
            <a:picLocks noChangeAspect="1"/>
          </p:cNvPicPr>
          <p:nvPr/>
        </p:nvPicPr>
        <p:blipFill>
          <a:blip r:embed="rId10"/>
          <a:srcRect/>
          <a:stretch>
            <a:fillRect/>
          </a:stretch>
        </p:blipFill>
        <p:spPr>
          <a:xfrm>
            <a:off x="488761" y="6212626"/>
            <a:ext cx="1968574" cy="407590"/>
          </a:xfrm>
          <a:prstGeom prst="rect">
            <a:avLst/>
          </a:prstGeom>
        </p:spPr>
      </p:pic>
      <p:pic>
        <p:nvPicPr>
          <p:cNvPr id="27" name="Picture 27"/>
          <p:cNvPicPr>
            <a:picLocks noChangeAspect="1"/>
          </p:cNvPicPr>
          <p:nvPr/>
        </p:nvPicPr>
        <p:blipFill>
          <a:blip r:embed="rId11"/>
          <a:srcRect/>
          <a:stretch>
            <a:fillRect/>
          </a:stretch>
        </p:blipFill>
        <p:spPr>
          <a:xfrm>
            <a:off x="4923346" y="5414374"/>
            <a:ext cx="2074366" cy="292452"/>
          </a:xfrm>
          <a:prstGeom prst="rect">
            <a:avLst/>
          </a:prstGeom>
        </p:spPr>
      </p:pic>
      <p:sp>
        <p:nvSpPr>
          <p:cNvPr id="29" name="TextBox 29"/>
          <p:cNvSpPr txBox="1"/>
          <p:nvPr/>
        </p:nvSpPr>
        <p:spPr>
          <a:xfrm>
            <a:off x="407675" y="704248"/>
            <a:ext cx="5819941"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OUR MAIN CLIENTS</a:t>
            </a:r>
          </a:p>
        </p:txBody>
      </p:sp>
      <p:grpSp>
        <p:nvGrpSpPr>
          <p:cNvPr id="30" name="Group 30"/>
          <p:cNvGrpSpPr/>
          <p:nvPr/>
        </p:nvGrpSpPr>
        <p:grpSpPr>
          <a:xfrm>
            <a:off x="0" y="0"/>
            <a:ext cx="7560000" cy="219725"/>
            <a:chOff x="0" y="0"/>
            <a:chExt cx="2709333" cy="78745"/>
          </a:xfrm>
        </p:grpSpPr>
        <p:sp>
          <p:nvSpPr>
            <p:cNvPr id="31" name="Freeform 3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33" name="Group 33"/>
          <p:cNvGrpSpPr/>
          <p:nvPr/>
        </p:nvGrpSpPr>
        <p:grpSpPr>
          <a:xfrm>
            <a:off x="6950053" y="10106294"/>
            <a:ext cx="415413" cy="415413"/>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36" name="TextBox 36"/>
          <p:cNvSpPr txBox="1"/>
          <p:nvPr/>
        </p:nvSpPr>
        <p:spPr>
          <a:xfrm>
            <a:off x="7051532" y="10183016"/>
            <a:ext cx="212455"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12</a:t>
            </a:r>
          </a:p>
        </p:txBody>
      </p:sp>
      <p:pic>
        <p:nvPicPr>
          <p:cNvPr id="44" name="Imagen 43">
            <a:extLst>
              <a:ext uri="{FF2B5EF4-FFF2-40B4-BE49-F238E27FC236}">
                <a16:creationId xmlns:a16="http://schemas.microsoft.com/office/drawing/2014/main" id="{A169B45B-96A4-4403-9103-29AA5F439EF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4201" b="5443"/>
          <a:stretch/>
        </p:blipFill>
        <p:spPr>
          <a:xfrm>
            <a:off x="2967489" y="5153899"/>
            <a:ext cx="1634673" cy="850377"/>
          </a:xfrm>
          <a:prstGeom prst="rect">
            <a:avLst/>
          </a:prstGeom>
        </p:spPr>
      </p:pic>
      <p:pic>
        <p:nvPicPr>
          <p:cNvPr id="37" name="Imagen 36">
            <a:extLst>
              <a:ext uri="{FF2B5EF4-FFF2-40B4-BE49-F238E27FC236}">
                <a16:creationId xmlns:a16="http://schemas.microsoft.com/office/drawing/2014/main" id="{BFB570F5-D607-4CBE-899D-A87779C8B70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pic>
        <p:nvPicPr>
          <p:cNvPr id="3" name="Imagen 2">
            <a:extLst>
              <a:ext uri="{FF2B5EF4-FFF2-40B4-BE49-F238E27FC236}">
                <a16:creationId xmlns:a16="http://schemas.microsoft.com/office/drawing/2014/main" id="{7DB21A6E-8E13-4374-B130-8294F6B279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5445" y="7934031"/>
            <a:ext cx="2088770" cy="596791"/>
          </a:xfrm>
          <a:prstGeom prst="rect">
            <a:avLst/>
          </a:prstGeom>
        </p:spPr>
      </p:pic>
      <p:pic>
        <p:nvPicPr>
          <p:cNvPr id="5" name="Imagen 4">
            <a:extLst>
              <a:ext uri="{FF2B5EF4-FFF2-40B4-BE49-F238E27FC236}">
                <a16:creationId xmlns:a16="http://schemas.microsoft.com/office/drawing/2014/main" id="{C0F98BDA-90F8-41A9-B84E-00D096A01AA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41797" y="7806821"/>
            <a:ext cx="2991283" cy="917903"/>
          </a:xfrm>
          <a:prstGeom prst="rect">
            <a:avLst/>
          </a:prstGeom>
        </p:spPr>
      </p:pic>
      <p:pic>
        <p:nvPicPr>
          <p:cNvPr id="16" name="Imagen 15">
            <a:extLst>
              <a:ext uri="{FF2B5EF4-FFF2-40B4-BE49-F238E27FC236}">
                <a16:creationId xmlns:a16="http://schemas.microsoft.com/office/drawing/2014/main" id="{23C178C5-E2DB-405F-B039-76D0F38EDA5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05178" y="6172968"/>
            <a:ext cx="2483422" cy="481283"/>
          </a:xfrm>
          <a:prstGeom prst="rect">
            <a:avLst/>
          </a:prstGeom>
        </p:spPr>
      </p:pic>
      <p:pic>
        <p:nvPicPr>
          <p:cNvPr id="45" name="Imagen 44">
            <a:extLst>
              <a:ext uri="{FF2B5EF4-FFF2-40B4-BE49-F238E27FC236}">
                <a16:creationId xmlns:a16="http://schemas.microsoft.com/office/drawing/2014/main" id="{5FDB859B-3BB4-472B-8EB6-A3524E97A94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38638" y="2164421"/>
            <a:ext cx="1194920" cy="1176630"/>
          </a:xfrm>
          <a:prstGeom prst="rect">
            <a:avLst/>
          </a:prstGeom>
        </p:spPr>
      </p:pic>
      <p:pic>
        <p:nvPicPr>
          <p:cNvPr id="48" name="Imagen 47">
            <a:extLst>
              <a:ext uri="{FF2B5EF4-FFF2-40B4-BE49-F238E27FC236}">
                <a16:creationId xmlns:a16="http://schemas.microsoft.com/office/drawing/2014/main" id="{DAB4430B-06D4-4206-8C17-7F452CBB1E9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66452" y="7047500"/>
            <a:ext cx="1313017" cy="713596"/>
          </a:xfrm>
          <a:prstGeom prst="rect">
            <a:avLst/>
          </a:prstGeom>
        </p:spPr>
      </p:pic>
      <p:pic>
        <p:nvPicPr>
          <p:cNvPr id="50" name="Imagen 49">
            <a:extLst>
              <a:ext uri="{FF2B5EF4-FFF2-40B4-BE49-F238E27FC236}">
                <a16:creationId xmlns:a16="http://schemas.microsoft.com/office/drawing/2014/main" id="{8D20FC10-7624-4AF4-8F51-19A47E53AC8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54574" y="7004574"/>
            <a:ext cx="1461444" cy="747848"/>
          </a:xfrm>
          <a:prstGeom prst="rect">
            <a:avLst/>
          </a:prstGeom>
        </p:spPr>
      </p:pic>
      <p:pic>
        <p:nvPicPr>
          <p:cNvPr id="41" name="Imagen 40">
            <a:extLst>
              <a:ext uri="{FF2B5EF4-FFF2-40B4-BE49-F238E27FC236}">
                <a16:creationId xmlns:a16="http://schemas.microsoft.com/office/drawing/2014/main" id="{F26728EB-B7C3-48D9-84C5-741DC06DC31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9285" y="5171249"/>
            <a:ext cx="1964388" cy="692756"/>
          </a:xfrm>
          <a:prstGeom prst="rect">
            <a:avLst/>
          </a:prstGeom>
        </p:spPr>
      </p:pic>
      <p:pic>
        <p:nvPicPr>
          <p:cNvPr id="57" name="Imagen 56">
            <a:extLst>
              <a:ext uri="{FF2B5EF4-FFF2-40B4-BE49-F238E27FC236}">
                <a16:creationId xmlns:a16="http://schemas.microsoft.com/office/drawing/2014/main" id="{25200382-BC06-4B15-A3AA-57700762A58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85813" y="4356125"/>
            <a:ext cx="1581371" cy="695422"/>
          </a:xfrm>
          <a:prstGeom prst="rect">
            <a:avLst/>
          </a:prstGeom>
        </p:spPr>
      </p:pic>
      <p:pic>
        <p:nvPicPr>
          <p:cNvPr id="59" name="Imagen 58">
            <a:extLst>
              <a:ext uri="{FF2B5EF4-FFF2-40B4-BE49-F238E27FC236}">
                <a16:creationId xmlns:a16="http://schemas.microsoft.com/office/drawing/2014/main" id="{F8AD6ED4-D4AB-4C5E-B035-5F4D0DC8DAC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95185" y="8741003"/>
            <a:ext cx="1885950" cy="581025"/>
          </a:xfrm>
          <a:prstGeom prst="rect">
            <a:avLst/>
          </a:prstGeom>
        </p:spPr>
      </p:pic>
      <p:pic>
        <p:nvPicPr>
          <p:cNvPr id="61" name="Imagen 60">
            <a:extLst>
              <a:ext uri="{FF2B5EF4-FFF2-40B4-BE49-F238E27FC236}">
                <a16:creationId xmlns:a16="http://schemas.microsoft.com/office/drawing/2014/main" id="{95D573A6-62D4-4861-8FC1-1DEFF18439A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4110" y="8684330"/>
            <a:ext cx="2057687" cy="714475"/>
          </a:xfrm>
          <a:prstGeom prst="rect">
            <a:avLst/>
          </a:prstGeom>
        </p:spPr>
      </p:pic>
      <p:pic>
        <p:nvPicPr>
          <p:cNvPr id="63" name="Imagen 62">
            <a:extLst>
              <a:ext uri="{FF2B5EF4-FFF2-40B4-BE49-F238E27FC236}">
                <a16:creationId xmlns:a16="http://schemas.microsoft.com/office/drawing/2014/main" id="{E8F66037-31CA-40CC-8636-831BEB69C5C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760921" y="8596610"/>
            <a:ext cx="2438740" cy="895475"/>
          </a:xfrm>
          <a:prstGeom prst="rect">
            <a:avLst/>
          </a:prstGeom>
        </p:spPr>
      </p:pic>
      <p:pic>
        <p:nvPicPr>
          <p:cNvPr id="65" name="Imagen 64">
            <a:extLst>
              <a:ext uri="{FF2B5EF4-FFF2-40B4-BE49-F238E27FC236}">
                <a16:creationId xmlns:a16="http://schemas.microsoft.com/office/drawing/2014/main" id="{E20523D4-C2A1-452E-96BC-ABA2043FCEB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533080" y="7915516"/>
            <a:ext cx="1648055" cy="647790"/>
          </a:xfrm>
          <a:prstGeom prst="rect">
            <a:avLst/>
          </a:prstGeom>
        </p:spPr>
      </p:pic>
      <p:pic>
        <p:nvPicPr>
          <p:cNvPr id="67" name="Imagen 66">
            <a:extLst>
              <a:ext uri="{FF2B5EF4-FFF2-40B4-BE49-F238E27FC236}">
                <a16:creationId xmlns:a16="http://schemas.microsoft.com/office/drawing/2014/main" id="{67473C1E-2104-45E7-947C-E575B1B821F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69543" y="6191067"/>
            <a:ext cx="1647825" cy="514350"/>
          </a:xfrm>
          <a:prstGeom prst="rect">
            <a:avLst/>
          </a:prstGeom>
        </p:spPr>
      </p:pic>
      <p:pic>
        <p:nvPicPr>
          <p:cNvPr id="69" name="Imagen 68">
            <a:extLst>
              <a:ext uri="{FF2B5EF4-FFF2-40B4-BE49-F238E27FC236}">
                <a16:creationId xmlns:a16="http://schemas.microsoft.com/office/drawing/2014/main" id="{1EFB1262-819B-40A6-912C-1B115518FFD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749406" y="7118601"/>
            <a:ext cx="1626998" cy="433866"/>
          </a:xfrm>
          <a:prstGeom prst="rect">
            <a:avLst/>
          </a:prstGeom>
        </p:spPr>
      </p:pic>
      <p:pic>
        <p:nvPicPr>
          <p:cNvPr id="71" name="Imagen 70">
            <a:extLst>
              <a:ext uri="{FF2B5EF4-FFF2-40B4-BE49-F238E27FC236}">
                <a16:creationId xmlns:a16="http://schemas.microsoft.com/office/drawing/2014/main" id="{CD389E0A-1B48-4898-867D-8BD009EAFF6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5138" y="7179311"/>
            <a:ext cx="1953574" cy="267613"/>
          </a:xfrm>
          <a:prstGeom prst="rect">
            <a:avLst/>
          </a:prstGeom>
        </p:spPr>
      </p:pic>
      <p:pic>
        <p:nvPicPr>
          <p:cNvPr id="73" name="Imagen 72">
            <a:extLst>
              <a:ext uri="{FF2B5EF4-FFF2-40B4-BE49-F238E27FC236}">
                <a16:creationId xmlns:a16="http://schemas.microsoft.com/office/drawing/2014/main" id="{0540CD76-9B3A-4EF1-B48D-74584739FCA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314018" y="4498896"/>
            <a:ext cx="1666875" cy="485775"/>
          </a:xfrm>
          <a:prstGeom prst="rect">
            <a:avLst/>
          </a:prstGeom>
        </p:spPr>
      </p:pic>
      <p:pic>
        <p:nvPicPr>
          <p:cNvPr id="75" name="Imagen 74">
            <a:extLst>
              <a:ext uri="{FF2B5EF4-FFF2-40B4-BE49-F238E27FC236}">
                <a16:creationId xmlns:a16="http://schemas.microsoft.com/office/drawing/2014/main" id="{19AC18B0-2ACD-438A-86B3-C671A7764CB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118129" y="3588134"/>
            <a:ext cx="1771897" cy="485843"/>
          </a:xfrm>
          <a:prstGeom prst="rect">
            <a:avLst/>
          </a:prstGeom>
        </p:spPr>
      </p:pic>
      <p:pic>
        <p:nvPicPr>
          <p:cNvPr id="77" name="Imagen 76">
            <a:extLst>
              <a:ext uri="{FF2B5EF4-FFF2-40B4-BE49-F238E27FC236}">
                <a16:creationId xmlns:a16="http://schemas.microsoft.com/office/drawing/2014/main" id="{C05AAD8E-886D-4FD2-8E17-6F3B89A5B659}"/>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837906" y="3448389"/>
            <a:ext cx="1920406" cy="713294"/>
          </a:xfrm>
          <a:prstGeom prst="rect">
            <a:avLst/>
          </a:prstGeom>
        </p:spPr>
      </p:pic>
      <p:pic>
        <p:nvPicPr>
          <p:cNvPr id="79" name="Imagen 78">
            <a:extLst>
              <a:ext uri="{FF2B5EF4-FFF2-40B4-BE49-F238E27FC236}">
                <a16:creationId xmlns:a16="http://schemas.microsoft.com/office/drawing/2014/main" id="{C369B751-9BEA-4F0D-834B-1548FA34C5F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050592" y="2473457"/>
            <a:ext cx="1971950" cy="647790"/>
          </a:xfrm>
          <a:prstGeom prst="rect">
            <a:avLst/>
          </a:prstGeom>
        </p:spPr>
      </p:pic>
      <p:pic>
        <p:nvPicPr>
          <p:cNvPr id="81" name="Imagen 80">
            <a:extLst>
              <a:ext uri="{FF2B5EF4-FFF2-40B4-BE49-F238E27FC236}">
                <a16:creationId xmlns:a16="http://schemas.microsoft.com/office/drawing/2014/main" id="{30424E82-36C5-4B5E-B199-275C7852C84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65302" y="3503154"/>
            <a:ext cx="1838913" cy="658529"/>
          </a:xfrm>
          <a:prstGeom prst="rect">
            <a:avLst/>
          </a:prstGeom>
        </p:spPr>
      </p:pic>
      <p:pic>
        <p:nvPicPr>
          <p:cNvPr id="83" name="Imagen 82">
            <a:extLst>
              <a:ext uri="{FF2B5EF4-FFF2-40B4-BE49-F238E27FC236}">
                <a16:creationId xmlns:a16="http://schemas.microsoft.com/office/drawing/2014/main" id="{41F90755-5F73-4F15-BBF1-A0A90DF37CA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161653" y="1344611"/>
            <a:ext cx="752475" cy="771525"/>
          </a:xfrm>
          <a:prstGeom prst="rect">
            <a:avLst/>
          </a:prstGeom>
        </p:spPr>
      </p:pic>
      <p:pic>
        <p:nvPicPr>
          <p:cNvPr id="85" name="Imagen 84">
            <a:extLst>
              <a:ext uri="{FF2B5EF4-FFF2-40B4-BE49-F238E27FC236}">
                <a16:creationId xmlns:a16="http://schemas.microsoft.com/office/drawing/2014/main" id="{AD90F4DB-EFA9-4464-A22D-72099CBE7ECB}"/>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714439" y="1357262"/>
            <a:ext cx="1981477" cy="8954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924" t="1046" r="26965" b="1004"/>
          <a:stretch>
            <a:fillRect/>
          </a:stretch>
        </p:blipFill>
        <p:spPr>
          <a:xfrm>
            <a:off x="0" y="0"/>
            <a:ext cx="7556500" cy="10693400"/>
          </a:xfrm>
          <a:prstGeom prst="rect">
            <a:avLst/>
          </a:prstGeom>
        </p:spPr>
      </p:pic>
      <p:grpSp>
        <p:nvGrpSpPr>
          <p:cNvPr id="3" name="Group 3"/>
          <p:cNvGrpSpPr/>
          <p:nvPr/>
        </p:nvGrpSpPr>
        <p:grpSpPr>
          <a:xfrm rot="-10800000">
            <a:off x="0" y="-11985"/>
            <a:ext cx="7969250" cy="10693400"/>
            <a:chOff x="0" y="0"/>
            <a:chExt cx="10080000" cy="14593029"/>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0"/>
              <a:ext cx="10080000" cy="14593029"/>
            </a:xfrm>
            <a:prstGeom prst="rect">
              <a:avLst/>
            </a:prstGeom>
          </p:spPr>
        </p:pic>
        <p:pic>
          <p:nvPicPr>
            <p:cNvPr id="5" name="Picture 5"/>
            <p:cNvPicPr>
              <a:picLocks noChangeAspect="1"/>
            </p:cNvPicPr>
            <p:nvPr/>
          </p:nvPicPr>
          <p:blipFill rotWithShape="1">
            <a:blip r:embed="rId5">
              <a:alphaModFix amt="2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4780"/>
            <a:stretch/>
          </p:blipFill>
          <p:spPr>
            <a:xfrm flipV="1">
              <a:off x="481912" y="0"/>
              <a:ext cx="9598088" cy="14593029"/>
            </a:xfrm>
            <a:prstGeom prst="rect">
              <a:avLst/>
            </a:prstGeom>
          </p:spPr>
        </p:pic>
      </p:grpSp>
      <p:grpSp>
        <p:nvGrpSpPr>
          <p:cNvPr id="10" name="Group 10"/>
          <p:cNvGrpSpPr/>
          <p:nvPr/>
        </p:nvGrpSpPr>
        <p:grpSpPr>
          <a:xfrm>
            <a:off x="0" y="9716275"/>
            <a:ext cx="7560000" cy="219725"/>
            <a:chOff x="0" y="0"/>
            <a:chExt cx="2709333" cy="78745"/>
          </a:xfrm>
        </p:grpSpPr>
        <p:sp>
          <p:nvSpPr>
            <p:cNvPr id="11" name="Freeform 1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118" y="8043542"/>
            <a:ext cx="272103" cy="199315"/>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4021" y="7456113"/>
            <a:ext cx="212187" cy="23576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2940" y="4196750"/>
            <a:ext cx="212187" cy="23576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118" y="5207354"/>
            <a:ext cx="272103" cy="1993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12465" y="8775784"/>
            <a:ext cx="260188" cy="176277"/>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36745" y="9134174"/>
            <a:ext cx="211907" cy="207934"/>
          </a:xfrm>
          <a:prstGeom prst="rect">
            <a:avLst/>
          </a:prstGeom>
        </p:spPr>
      </p:pic>
      <p:sp>
        <p:nvSpPr>
          <p:cNvPr id="19" name="TextBox 19"/>
          <p:cNvSpPr txBox="1"/>
          <p:nvPr/>
        </p:nvSpPr>
        <p:spPr>
          <a:xfrm>
            <a:off x="642940" y="3852728"/>
            <a:ext cx="1782942" cy="271677"/>
          </a:xfrm>
          <a:prstGeom prst="rect">
            <a:avLst/>
          </a:prstGeom>
        </p:spPr>
        <p:txBody>
          <a:bodyPr wrap="square" lIns="0" tIns="0" rIns="0" bIns="0" rtlCol="0" anchor="t">
            <a:spAutoFit/>
          </a:bodyPr>
          <a:lstStyle/>
          <a:p>
            <a:pPr algn="ctr">
              <a:lnSpc>
                <a:spcPts val="2089"/>
              </a:lnSpc>
            </a:pPr>
            <a:r>
              <a:rPr lang="en-US" sz="2199" spc="-30" dirty="0">
                <a:solidFill>
                  <a:srgbClr val="FFFFFF"/>
                </a:solidFill>
                <a:latin typeface="Montserrat Medium" pitchFamily="2" charset="0"/>
              </a:rPr>
              <a:t>Lima </a:t>
            </a:r>
            <a:r>
              <a:rPr lang="en-US" sz="2199" spc="-30" dirty="0" err="1">
                <a:solidFill>
                  <a:srgbClr val="FFFFFF"/>
                </a:solidFill>
                <a:latin typeface="Montserrat Medium" pitchFamily="2" charset="0"/>
              </a:rPr>
              <a:t>Office</a:t>
            </a:r>
          </a:p>
        </p:txBody>
      </p:sp>
      <p:sp>
        <p:nvSpPr>
          <p:cNvPr id="21" name="TextBox 21"/>
          <p:cNvSpPr txBox="1"/>
          <p:nvPr/>
        </p:nvSpPr>
        <p:spPr>
          <a:xfrm>
            <a:off x="967704" y="4206509"/>
            <a:ext cx="3120684" cy="199959"/>
          </a:xfrm>
          <a:prstGeom prst="rect">
            <a:avLst/>
          </a:prstGeom>
        </p:spPr>
        <p:txBody>
          <a:bodyPr lIns="0" tIns="0" rIns="0" bIns="0" rtlCol="0" anchor="t">
            <a:spAutoFit/>
          </a:bodyPr>
          <a:lstStyle/>
          <a:p>
            <a:pPr>
              <a:lnSpc>
                <a:spcPts val="1425"/>
              </a:lnSpc>
            </a:pPr>
            <a:r>
              <a:rPr lang="en-US" sz="1500" spc="-21" dirty="0">
                <a:solidFill>
                  <a:srgbClr val="FFFFFF"/>
                </a:solidFill>
                <a:latin typeface="Montserrat"/>
              </a:rPr>
              <a:t>335 Manuel </a:t>
            </a:r>
            <a:r>
              <a:rPr lang="en-US" sz="1500" spc="-21" dirty="0" err="1">
                <a:solidFill>
                  <a:srgbClr val="FFFFFF"/>
                </a:solidFill>
                <a:latin typeface="Montserrat"/>
              </a:rPr>
              <a:t>Olguín</a:t>
            </a:r>
            <a:r>
              <a:rPr lang="en-US" sz="1500" spc="-21" dirty="0">
                <a:solidFill>
                  <a:srgbClr val="FFFFFF"/>
                </a:solidFill>
                <a:latin typeface="Montserrat"/>
              </a:rPr>
              <a:t> Ave., Suite 505</a:t>
            </a:r>
          </a:p>
        </p:txBody>
      </p:sp>
      <p:sp>
        <p:nvSpPr>
          <p:cNvPr id="22" name="TextBox 22"/>
          <p:cNvSpPr txBox="1"/>
          <p:nvPr/>
        </p:nvSpPr>
        <p:spPr>
          <a:xfrm>
            <a:off x="967704" y="4452836"/>
            <a:ext cx="2277146" cy="182166"/>
          </a:xfrm>
          <a:prstGeom prst="rect">
            <a:avLst/>
          </a:prstGeom>
        </p:spPr>
        <p:txBody>
          <a:bodyPr wrap="square" lIns="0" tIns="0" rIns="0" bIns="0" rtlCol="0" anchor="t">
            <a:spAutoFit/>
          </a:bodyPr>
          <a:lstStyle/>
          <a:p>
            <a:pPr>
              <a:lnSpc>
                <a:spcPts val="1425"/>
              </a:lnSpc>
            </a:pPr>
            <a:r>
              <a:rPr lang="en-US" sz="1500" spc="-21" dirty="0">
                <a:solidFill>
                  <a:srgbClr val="FFFFFF"/>
                </a:solidFill>
                <a:latin typeface="Montserrat"/>
              </a:rPr>
              <a:t>Link Tower </a:t>
            </a:r>
            <a:r>
              <a:rPr lang="en-US" sz="1500" spc="-21" dirty="0" err="1">
                <a:solidFill>
                  <a:srgbClr val="FFFFFF"/>
                </a:solidFill>
                <a:latin typeface="Montserrat"/>
              </a:rPr>
              <a:t>Building</a:t>
            </a:r>
          </a:p>
        </p:txBody>
      </p:sp>
      <p:sp>
        <p:nvSpPr>
          <p:cNvPr id="23" name="TextBox 23"/>
          <p:cNvSpPr txBox="1"/>
          <p:nvPr/>
        </p:nvSpPr>
        <p:spPr>
          <a:xfrm>
            <a:off x="967704" y="4651716"/>
            <a:ext cx="1750559" cy="199959"/>
          </a:xfrm>
          <a:prstGeom prst="rect">
            <a:avLst/>
          </a:prstGeom>
        </p:spPr>
        <p:txBody>
          <a:bodyPr lIns="0" tIns="0" rIns="0" bIns="0" rtlCol="0" anchor="t">
            <a:spAutoFit/>
          </a:bodyPr>
          <a:lstStyle/>
          <a:p>
            <a:pPr>
              <a:lnSpc>
                <a:spcPts val="1425"/>
              </a:lnSpc>
            </a:pPr>
            <a:r>
              <a:rPr lang="en-US" sz="1500" spc="-21">
                <a:solidFill>
                  <a:srgbClr val="FFFFFF"/>
                </a:solidFill>
                <a:latin typeface="Montserrat"/>
              </a:rPr>
              <a:t>Santiago de Surco</a:t>
            </a:r>
          </a:p>
        </p:txBody>
      </p:sp>
      <p:sp>
        <p:nvSpPr>
          <p:cNvPr id="24" name="TextBox 24"/>
          <p:cNvSpPr txBox="1"/>
          <p:nvPr/>
        </p:nvSpPr>
        <p:spPr>
          <a:xfrm>
            <a:off x="967704" y="4867312"/>
            <a:ext cx="1144753" cy="199959"/>
          </a:xfrm>
          <a:prstGeom prst="rect">
            <a:avLst/>
          </a:prstGeom>
        </p:spPr>
        <p:txBody>
          <a:bodyPr lIns="0" tIns="0" rIns="0" bIns="0" rtlCol="0" anchor="t">
            <a:spAutoFit/>
          </a:bodyPr>
          <a:lstStyle/>
          <a:p>
            <a:pPr>
              <a:lnSpc>
                <a:spcPts val="1425"/>
              </a:lnSpc>
            </a:pPr>
            <a:r>
              <a:rPr lang="en-US" sz="1500" spc="-21">
                <a:solidFill>
                  <a:srgbClr val="FFFFFF"/>
                </a:solidFill>
                <a:latin typeface="Montserrat"/>
              </a:rPr>
              <a:t>Lima, Peru</a:t>
            </a:r>
          </a:p>
        </p:txBody>
      </p:sp>
      <p:sp>
        <p:nvSpPr>
          <p:cNvPr id="25" name="TextBox 25"/>
          <p:cNvSpPr txBox="1"/>
          <p:nvPr/>
        </p:nvSpPr>
        <p:spPr>
          <a:xfrm>
            <a:off x="967704" y="5235929"/>
            <a:ext cx="1144753" cy="199959"/>
          </a:xfrm>
          <a:prstGeom prst="rect">
            <a:avLst/>
          </a:prstGeom>
        </p:spPr>
        <p:txBody>
          <a:bodyPr lIns="0" tIns="0" rIns="0" bIns="0" rtlCol="0" anchor="t">
            <a:spAutoFit/>
          </a:bodyPr>
          <a:lstStyle/>
          <a:p>
            <a:pPr>
              <a:lnSpc>
                <a:spcPts val="1425"/>
              </a:lnSpc>
            </a:pPr>
            <a:r>
              <a:rPr lang="en-US" sz="1500" spc="-21">
                <a:solidFill>
                  <a:srgbClr val="FFFFFF"/>
                </a:solidFill>
                <a:latin typeface="Montserrat"/>
              </a:rPr>
              <a:t>+511 4364612</a:t>
            </a:r>
          </a:p>
        </p:txBody>
      </p:sp>
      <p:sp>
        <p:nvSpPr>
          <p:cNvPr id="26" name="TextBox 26"/>
          <p:cNvSpPr txBox="1"/>
          <p:nvPr/>
        </p:nvSpPr>
        <p:spPr>
          <a:xfrm>
            <a:off x="591111" y="7103398"/>
            <a:ext cx="2378393" cy="269842"/>
          </a:xfrm>
          <a:prstGeom prst="rect">
            <a:avLst/>
          </a:prstGeom>
        </p:spPr>
        <p:txBody>
          <a:bodyPr wrap="square" lIns="0" tIns="0" rIns="0" bIns="0" rtlCol="0" anchor="t">
            <a:spAutoFit/>
          </a:bodyPr>
          <a:lstStyle/>
          <a:p>
            <a:pPr>
              <a:lnSpc>
                <a:spcPts val="2089"/>
              </a:lnSpc>
            </a:pPr>
            <a:r>
              <a:rPr lang="en-US" sz="2199" spc="-30" dirty="0">
                <a:solidFill>
                  <a:srgbClr val="FFFFFF"/>
                </a:solidFill>
                <a:latin typeface="Montserrat Medium" pitchFamily="2" charset="0"/>
              </a:rPr>
              <a:t>Bogotá </a:t>
            </a:r>
            <a:r>
              <a:rPr lang="en-US" sz="2199" spc="-30" dirty="0" err="1">
                <a:solidFill>
                  <a:srgbClr val="FFFFFF"/>
                </a:solidFill>
                <a:latin typeface="Montserrat Medium" pitchFamily="2" charset="0"/>
              </a:rPr>
              <a:t>Office</a:t>
            </a:r>
          </a:p>
        </p:txBody>
      </p:sp>
      <p:sp>
        <p:nvSpPr>
          <p:cNvPr id="27" name="TextBox 27"/>
          <p:cNvSpPr txBox="1"/>
          <p:nvPr/>
        </p:nvSpPr>
        <p:spPr>
          <a:xfrm>
            <a:off x="944375" y="7478320"/>
            <a:ext cx="3367275" cy="461665"/>
          </a:xfrm>
          <a:prstGeom prst="rect">
            <a:avLst/>
          </a:prstGeom>
        </p:spPr>
        <p:txBody>
          <a:bodyPr wrap="square" lIns="0" tIns="0" rIns="0" bIns="0" rtlCol="0" anchor="t">
            <a:spAutoFit/>
          </a:bodyPr>
          <a:lstStyle>
            <a:defPPr>
              <a:defRPr lang="en-US"/>
            </a:defPPr>
            <a:lvl1pPr>
              <a:lnSpc>
                <a:spcPts val="1425"/>
              </a:lnSpc>
              <a:defRPr sz="1500" spc="-21">
                <a:solidFill>
                  <a:srgbClr val="FFFFFF"/>
                </a:solidFill>
                <a:latin typeface="Montserrat"/>
              </a:defRPr>
            </a:lvl1pPr>
          </a:lstStyle>
          <a:p>
            <a:pPr>
              <a:lnSpc>
                <a:spcPct val="100000"/>
              </a:lnSpc>
            </a:pPr>
            <a:r>
              <a:rPr lang="es-ES" dirty="0" err="1"/>
              <a:t>Cra</a:t>
            </a:r>
            <a:r>
              <a:rPr lang="es-ES" dirty="0"/>
              <a:t>. 16 #93A-16, Offices 203 and 204, </a:t>
            </a:r>
            <a:r>
              <a:rPr lang="es-ES" dirty="0" err="1"/>
              <a:t>Pasandú</a:t>
            </a:r>
            <a:r>
              <a:rPr lang="es-ES" dirty="0"/>
              <a:t> Building, Bogotá</a:t>
            </a:r>
            <a:endParaRPr lang="en-US" dirty="0"/>
          </a:p>
        </p:txBody>
      </p:sp>
      <p:sp>
        <p:nvSpPr>
          <p:cNvPr id="30" name="TextBox 30"/>
          <p:cNvSpPr txBox="1"/>
          <p:nvPr/>
        </p:nvSpPr>
        <p:spPr>
          <a:xfrm>
            <a:off x="991320" y="8094409"/>
            <a:ext cx="1861738" cy="182166"/>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PE" dirty="0"/>
              <a:t>+571 6015800236</a:t>
            </a:r>
            <a:endParaRPr lang="en-US" dirty="0"/>
          </a:p>
        </p:txBody>
      </p:sp>
      <p:sp>
        <p:nvSpPr>
          <p:cNvPr id="31" name="TextBox 31"/>
          <p:cNvSpPr txBox="1"/>
          <p:nvPr/>
        </p:nvSpPr>
        <p:spPr>
          <a:xfrm>
            <a:off x="911914" y="8778230"/>
            <a:ext cx="2471455" cy="182166"/>
          </a:xfrm>
          <a:prstGeom prst="rect">
            <a:avLst/>
          </a:prstGeom>
        </p:spPr>
        <p:txBody>
          <a:bodyPr lIns="0" tIns="0" rIns="0" bIns="0" rtlCol="0" anchor="t">
            <a:spAutoFit/>
          </a:bodyPr>
          <a:lstStyle/>
          <a:p>
            <a:pPr>
              <a:lnSpc>
                <a:spcPts val="1425"/>
              </a:lnSpc>
            </a:pPr>
            <a:r>
              <a:rPr lang="en-US" sz="1500" spc="-21" dirty="0">
                <a:solidFill>
                  <a:schemeClr val="bg1"/>
                </a:solidFill>
                <a:latin typeface="Montserrat"/>
                <a:hlinkClick r:id="rId15" tooltip="mailto:contacto@vag-global.com">
                  <a:extLst>
                    <a:ext uri="{A12FA001-AC4F-418D-AE19-62706E023703}">
                      <ahyp:hlinkClr xmlns:ahyp="http://schemas.microsoft.com/office/drawing/2018/hyperlinkcolor" val="tx"/>
                    </a:ext>
                  </a:extLst>
                </a:hlinkClick>
              </a:rPr>
              <a:t>contacto@vag-global.com</a:t>
            </a:r>
          </a:p>
        </p:txBody>
      </p:sp>
      <p:sp>
        <p:nvSpPr>
          <p:cNvPr id="32" name="TextBox 32"/>
          <p:cNvSpPr txBox="1"/>
          <p:nvPr/>
        </p:nvSpPr>
        <p:spPr>
          <a:xfrm>
            <a:off x="911914" y="9152449"/>
            <a:ext cx="1977264" cy="182166"/>
          </a:xfrm>
          <a:prstGeom prst="rect">
            <a:avLst/>
          </a:prstGeom>
        </p:spPr>
        <p:txBody>
          <a:bodyPr lIns="0" tIns="0" rIns="0" bIns="0" rtlCol="0" anchor="t">
            <a:spAutoFit/>
          </a:bodyPr>
          <a:lstStyle/>
          <a:p>
            <a:pPr marL="0" lvl="0" indent="0" algn="l">
              <a:lnSpc>
                <a:spcPts val="1425"/>
              </a:lnSpc>
              <a:spcBef>
                <a:spcPct val="0"/>
              </a:spcBef>
            </a:pPr>
            <a:r>
              <a:rPr lang="en-US" sz="1500" u="none" spc="-21" dirty="0">
                <a:solidFill>
                  <a:schemeClr val="bg1"/>
                </a:solidFill>
                <a:latin typeface="Montserrat"/>
                <a:hlinkClick r:id="rId15" tooltip="mailto:contacto@vag-global.com">
                  <a:extLst>
                    <a:ext uri="{A12FA001-AC4F-418D-AE19-62706E023703}">
                      <ahyp:hlinkClr xmlns:ahyp="http://schemas.microsoft.com/office/drawing/2018/hyperlinkcolor" val="tx"/>
                    </a:ext>
                  </a:extLst>
                </a:hlinkClick>
              </a:rPr>
              <a:t>www.vag-global.com</a:t>
            </a:r>
          </a:p>
        </p:txBody>
      </p:sp>
      <p:sp>
        <p:nvSpPr>
          <p:cNvPr id="34" name="AutoShape 34"/>
          <p:cNvSpPr/>
          <p:nvPr/>
        </p:nvSpPr>
        <p:spPr>
          <a:xfrm flipV="1">
            <a:off x="605025" y="3594100"/>
            <a:ext cx="478180" cy="0"/>
          </a:xfrm>
          <a:prstGeom prst="line">
            <a:avLst/>
          </a:prstGeom>
          <a:ln w="28575" cap="flat">
            <a:solidFill>
              <a:srgbClr val="FFFFFF"/>
            </a:solidFill>
            <a:prstDash val="solid"/>
            <a:headEnd type="none" w="sm" len="sm"/>
            <a:tailEnd type="none" w="sm" len="sm"/>
          </a:ln>
        </p:spPr>
        <p:txBody>
          <a:bodyPr/>
          <a:lstStyle/>
          <a:p>
            <a:endParaRPr lang="es-PE"/>
          </a:p>
        </p:txBody>
      </p:sp>
      <p:grpSp>
        <p:nvGrpSpPr>
          <p:cNvPr id="35" name="Group 35"/>
          <p:cNvGrpSpPr/>
          <p:nvPr/>
        </p:nvGrpSpPr>
        <p:grpSpPr>
          <a:xfrm>
            <a:off x="4677828" y="8894932"/>
            <a:ext cx="490252" cy="490252"/>
            <a:chOff x="0" y="0"/>
            <a:chExt cx="653670" cy="653670"/>
          </a:xfrm>
        </p:grpSpPr>
        <p:grpSp>
          <p:nvGrpSpPr>
            <p:cNvPr id="36" name="Group 36"/>
            <p:cNvGrpSpPr>
              <a:grpSpLocks noChangeAspect="1"/>
            </p:cNvGrpSpPr>
            <p:nvPr/>
          </p:nvGrpSpPr>
          <p:grpSpPr>
            <a:xfrm>
              <a:off x="0" y="0"/>
              <a:ext cx="653670" cy="653670"/>
              <a:chOff x="0" y="0"/>
              <a:chExt cx="6355080" cy="6355080"/>
            </a:xfrm>
          </p:grpSpPr>
          <p:sp>
            <p:nvSpPr>
              <p:cNvPr id="37" name="Freeform 3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38" name="Picture 3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32469" y="155260"/>
              <a:ext cx="188732" cy="343150"/>
            </a:xfrm>
            <a:prstGeom prst="rect">
              <a:avLst/>
            </a:prstGeom>
          </p:spPr>
        </p:pic>
      </p:grpSp>
      <p:grpSp>
        <p:nvGrpSpPr>
          <p:cNvPr id="39" name="Group 39"/>
          <p:cNvGrpSpPr/>
          <p:nvPr/>
        </p:nvGrpSpPr>
        <p:grpSpPr>
          <a:xfrm>
            <a:off x="5224157" y="8894932"/>
            <a:ext cx="490252" cy="490252"/>
            <a:chOff x="0" y="0"/>
            <a:chExt cx="653670" cy="653670"/>
          </a:xfrm>
        </p:grpSpPr>
        <p:grpSp>
          <p:nvGrpSpPr>
            <p:cNvPr id="40" name="Group 40"/>
            <p:cNvGrpSpPr>
              <a:grpSpLocks noChangeAspect="1"/>
            </p:cNvGrpSpPr>
            <p:nvPr/>
          </p:nvGrpSpPr>
          <p:grpSpPr>
            <a:xfrm>
              <a:off x="0" y="0"/>
              <a:ext cx="653670" cy="653670"/>
              <a:chOff x="0" y="0"/>
              <a:chExt cx="6355080" cy="6355080"/>
            </a:xfrm>
          </p:grpSpPr>
          <p:sp>
            <p:nvSpPr>
              <p:cNvPr id="41" name="Freeform 4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42" name="Picture 4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5260" y="155260"/>
              <a:ext cx="343150" cy="343150"/>
            </a:xfrm>
            <a:prstGeom prst="rect">
              <a:avLst/>
            </a:prstGeom>
          </p:spPr>
        </p:pic>
      </p:grpSp>
      <p:grpSp>
        <p:nvGrpSpPr>
          <p:cNvPr id="43" name="Group 43"/>
          <p:cNvGrpSpPr/>
          <p:nvPr/>
        </p:nvGrpSpPr>
        <p:grpSpPr>
          <a:xfrm>
            <a:off x="5750200" y="8906056"/>
            <a:ext cx="490252" cy="490252"/>
            <a:chOff x="0" y="0"/>
            <a:chExt cx="653670" cy="653670"/>
          </a:xfrm>
        </p:grpSpPr>
        <p:grpSp>
          <p:nvGrpSpPr>
            <p:cNvPr id="44" name="Group 44"/>
            <p:cNvGrpSpPr>
              <a:grpSpLocks noChangeAspect="1"/>
            </p:cNvGrpSpPr>
            <p:nvPr/>
          </p:nvGrpSpPr>
          <p:grpSpPr>
            <a:xfrm>
              <a:off x="0" y="0"/>
              <a:ext cx="653670" cy="653670"/>
              <a:chOff x="0" y="0"/>
              <a:chExt cx="6355080" cy="6355080"/>
            </a:xfrm>
          </p:grpSpPr>
          <p:sp>
            <p:nvSpPr>
              <p:cNvPr id="45" name="Freeform 4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46" name="Picture 4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39641" y="133747"/>
              <a:ext cx="374387" cy="374387"/>
            </a:xfrm>
            <a:prstGeom prst="rect">
              <a:avLst/>
            </a:prstGeom>
          </p:spPr>
        </p:pic>
      </p:grpSp>
      <p:grpSp>
        <p:nvGrpSpPr>
          <p:cNvPr id="47" name="Group 47"/>
          <p:cNvGrpSpPr/>
          <p:nvPr/>
        </p:nvGrpSpPr>
        <p:grpSpPr>
          <a:xfrm>
            <a:off x="6284055" y="8906056"/>
            <a:ext cx="490252" cy="490252"/>
            <a:chOff x="0" y="0"/>
            <a:chExt cx="653670" cy="653670"/>
          </a:xfrm>
        </p:grpSpPr>
        <p:grpSp>
          <p:nvGrpSpPr>
            <p:cNvPr id="48" name="Group 48"/>
            <p:cNvGrpSpPr>
              <a:grpSpLocks noChangeAspect="1"/>
            </p:cNvGrpSpPr>
            <p:nvPr/>
          </p:nvGrpSpPr>
          <p:grpSpPr>
            <a:xfrm>
              <a:off x="0" y="0"/>
              <a:ext cx="653670" cy="653670"/>
              <a:chOff x="0" y="0"/>
              <a:chExt cx="6355080" cy="6355080"/>
            </a:xfrm>
          </p:grpSpPr>
          <p:sp>
            <p:nvSpPr>
              <p:cNvPr id="49" name="Freeform 4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50" name="Picture 5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4328" y="157998"/>
              <a:ext cx="385013" cy="308011"/>
            </a:xfrm>
            <a:prstGeom prst="rect">
              <a:avLst/>
            </a:prstGeom>
          </p:spPr>
        </p:pic>
      </p:grpSp>
      <p:grpSp>
        <p:nvGrpSpPr>
          <p:cNvPr id="51" name="Group 51"/>
          <p:cNvGrpSpPr>
            <a:grpSpLocks noChangeAspect="1"/>
          </p:cNvGrpSpPr>
          <p:nvPr/>
        </p:nvGrpSpPr>
        <p:grpSpPr>
          <a:xfrm>
            <a:off x="6845385" y="8906056"/>
            <a:ext cx="490252" cy="490252"/>
            <a:chOff x="0" y="0"/>
            <a:chExt cx="6355080" cy="6355080"/>
          </a:xfrm>
        </p:grpSpPr>
        <p:sp>
          <p:nvSpPr>
            <p:cNvPr id="52" name="Freeform 5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53" name="Picture 5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6953030" y="8984052"/>
            <a:ext cx="274962" cy="312013"/>
          </a:xfrm>
          <a:prstGeom prst="rect">
            <a:avLst/>
          </a:prstGeom>
        </p:spPr>
      </p:pic>
      <p:pic>
        <p:nvPicPr>
          <p:cNvPr id="60" name="Gráfico 59">
            <a:extLst>
              <a:ext uri="{FF2B5EF4-FFF2-40B4-BE49-F238E27FC236}">
                <a16:creationId xmlns:a16="http://schemas.microsoft.com/office/drawing/2014/main" id="{160304CC-463C-4177-B290-4FF44637F63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8434" y="9914041"/>
            <a:ext cx="7606684" cy="988159"/>
          </a:xfrm>
          <a:prstGeom prst="rect">
            <a:avLst/>
          </a:prstGeom>
        </p:spPr>
      </p:pic>
      <p:pic>
        <p:nvPicPr>
          <p:cNvPr id="61" name="Picture 13">
            <a:extLst>
              <a:ext uri="{FF2B5EF4-FFF2-40B4-BE49-F238E27FC236}">
                <a16:creationId xmlns:a16="http://schemas.microsoft.com/office/drawing/2014/main" id="{A2D8837F-3EAB-4D1E-B4DF-C4B31FD2256A}"/>
              </a:ext>
            </a:extLst>
          </p:cNvPr>
          <p:cNvPicPr>
            <a:picLocks noChangeAspect="1"/>
          </p:cNvPicPr>
          <p:nvPr/>
        </p:nvPicPr>
        <p:blipFill>
          <a:blip r:embed="rId28"/>
          <a:srcRect/>
          <a:stretch>
            <a:fillRect/>
          </a:stretch>
        </p:blipFill>
        <p:spPr>
          <a:xfrm>
            <a:off x="203080" y="10043352"/>
            <a:ext cx="2848924" cy="541295"/>
          </a:xfrm>
          <a:prstGeom prst="rect">
            <a:avLst/>
          </a:prstGeom>
        </p:spPr>
      </p:pic>
      <p:sp>
        <p:nvSpPr>
          <p:cNvPr id="62" name="TextBox 18">
            <a:extLst>
              <a:ext uri="{FF2B5EF4-FFF2-40B4-BE49-F238E27FC236}">
                <a16:creationId xmlns:a16="http://schemas.microsoft.com/office/drawing/2014/main" id="{3561853A-ABA6-4AEF-B14A-E4EC6AD581AF}"/>
              </a:ext>
            </a:extLst>
          </p:cNvPr>
          <p:cNvSpPr txBox="1"/>
          <p:nvPr/>
        </p:nvSpPr>
        <p:spPr>
          <a:xfrm>
            <a:off x="6721074" y="10156269"/>
            <a:ext cx="835425" cy="303801"/>
          </a:xfrm>
          <a:prstGeom prst="rect">
            <a:avLst/>
          </a:prstGeom>
        </p:spPr>
        <p:txBody>
          <a:bodyPr wrap="square" lIns="0" tIns="0" rIns="0" bIns="0" rtlCol="0" anchor="t">
            <a:spAutoFit/>
          </a:bodyPr>
          <a:lstStyle/>
          <a:p>
            <a:pPr marL="0" lvl="0" indent="0" algn="l">
              <a:lnSpc>
                <a:spcPts val="2540"/>
              </a:lnSpc>
              <a:spcBef>
                <a:spcPct val="0"/>
              </a:spcBef>
            </a:pPr>
            <a:r>
              <a:rPr lang="en-US" sz="2000" dirty="0">
                <a:solidFill>
                  <a:srgbClr val="FFFFFF"/>
                </a:solidFill>
                <a:latin typeface="Montserrat Thin"/>
              </a:rPr>
              <a:t>2026</a:t>
            </a:r>
          </a:p>
        </p:txBody>
      </p:sp>
      <p:sp>
        <p:nvSpPr>
          <p:cNvPr id="65" name="TextBox 42">
            <a:extLst>
              <a:ext uri="{FF2B5EF4-FFF2-40B4-BE49-F238E27FC236}">
                <a16:creationId xmlns:a16="http://schemas.microsoft.com/office/drawing/2014/main" id="{E03888F0-5BB0-4709-B8F9-D69FECB526FA}"/>
              </a:ext>
            </a:extLst>
          </p:cNvPr>
          <p:cNvSpPr txBox="1"/>
          <p:nvPr/>
        </p:nvSpPr>
        <p:spPr>
          <a:xfrm>
            <a:off x="507925" y="2331162"/>
            <a:ext cx="6246867" cy="1107996"/>
          </a:xfrm>
          <a:prstGeom prst="rect">
            <a:avLst/>
          </a:prstGeom>
        </p:spPr>
        <p:txBody>
          <a:bodyPr wrap="square" lIns="0" tIns="0" rIns="0" bIns="0" rtlCol="0" anchor="t">
            <a:spAutoFit/>
          </a:bodyPr>
          <a:lstStyle/>
          <a:p>
            <a:pPr algn="l"/>
            <a:r>
              <a:rPr lang="en-US" sz="2800" b="1" dirty="0">
                <a:solidFill>
                  <a:schemeClr val="bg1"/>
                </a:solidFill>
                <a:latin typeface="Montserrat" pitchFamily="2" charset="0"/>
                <a:ea typeface="Montserrat Extra-Bold"/>
                <a:cs typeface="Montserrat Extra-Bold"/>
                <a:sym typeface="Montserrat Extra-Bold"/>
              </a:rPr>
              <a:t>For </a:t>
            </a:r>
            <a:r>
              <a:rPr lang="en-US" sz="2800" b="1" dirty="0" err="1">
                <a:solidFill>
                  <a:schemeClr val="bg1"/>
                </a:solidFill>
                <a:latin typeface="Montserrat" pitchFamily="2" charset="0"/>
                <a:ea typeface="Montserrat Extra-Bold"/>
                <a:cs typeface="Montserrat Extra-Bold"/>
                <a:sym typeface="Montserrat Extra-Bold"/>
              </a:rPr>
              <a:t>further inquiries</a:t>
            </a:r>
            <a:r>
              <a:rPr lang="en-US" sz="2800" b="1" dirty="0">
                <a:solidFill>
                  <a:schemeClr val="bg1"/>
                </a:solidFill>
                <a:latin typeface="Montserrat" pitchFamily="2" charset="0"/>
                <a:ea typeface="Montserrat Extra-Bold"/>
                <a:cs typeface="Montserrat Extra-Bold"/>
                <a:sym typeface="Montserrat Extra-Bold"/>
              </a:rPr>
              <a:t>, please </a:t>
            </a:r>
            <a:r>
              <a:rPr lang="en-US" sz="4400" b="1" dirty="0" err="1">
                <a:solidFill>
                  <a:schemeClr val="bg1"/>
                </a:solidFill>
                <a:latin typeface="Montserrat" pitchFamily="2" charset="0"/>
                <a:ea typeface="Montserrat Extra-Bold"/>
                <a:cs typeface="Montserrat Extra-Bold"/>
                <a:sym typeface="Montserrat Extra-Bold"/>
              </a:rPr>
              <a:t>contact us</a:t>
            </a:r>
            <a:endParaRPr lang="en-US" sz="3600" b="1" dirty="0">
              <a:solidFill>
                <a:schemeClr val="bg1"/>
              </a:solidFill>
              <a:latin typeface="Montserrat" pitchFamily="2" charset="0"/>
              <a:ea typeface="Montserrat Extra-Bold"/>
              <a:cs typeface="Montserrat Extra-Bold"/>
              <a:sym typeface="Montserrat Extra-Bold"/>
            </a:endParaRPr>
          </a:p>
        </p:txBody>
      </p:sp>
      <p:pic>
        <p:nvPicPr>
          <p:cNvPr id="66" name="Picture 13">
            <a:extLst>
              <a:ext uri="{FF2B5EF4-FFF2-40B4-BE49-F238E27FC236}">
                <a16:creationId xmlns:a16="http://schemas.microsoft.com/office/drawing/2014/main" id="{2D5F4FF5-5745-43AF-860F-752B5CEBBBC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45969" y="6676244"/>
            <a:ext cx="272103" cy="199315"/>
          </a:xfrm>
          <a:prstGeom prst="rect">
            <a:avLst/>
          </a:prstGeom>
        </p:spPr>
      </p:pic>
      <p:pic>
        <p:nvPicPr>
          <p:cNvPr id="67" name="Picture 14">
            <a:extLst>
              <a:ext uri="{FF2B5EF4-FFF2-40B4-BE49-F238E27FC236}">
                <a16:creationId xmlns:a16="http://schemas.microsoft.com/office/drawing/2014/main" id="{D454AF69-7928-436B-AFB7-3BA9FF4FB6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65872" y="5933577"/>
            <a:ext cx="212187" cy="235763"/>
          </a:xfrm>
          <a:prstGeom prst="rect">
            <a:avLst/>
          </a:prstGeom>
        </p:spPr>
      </p:pic>
      <p:sp>
        <p:nvSpPr>
          <p:cNvPr id="68" name="TextBox 26">
            <a:extLst>
              <a:ext uri="{FF2B5EF4-FFF2-40B4-BE49-F238E27FC236}">
                <a16:creationId xmlns:a16="http://schemas.microsoft.com/office/drawing/2014/main" id="{17D0DBD0-1149-415F-824D-39AC8691C45F}"/>
              </a:ext>
            </a:extLst>
          </p:cNvPr>
          <p:cNvSpPr txBox="1"/>
          <p:nvPr/>
        </p:nvSpPr>
        <p:spPr>
          <a:xfrm>
            <a:off x="612962" y="5580862"/>
            <a:ext cx="2378393" cy="271677"/>
          </a:xfrm>
          <a:prstGeom prst="rect">
            <a:avLst/>
          </a:prstGeom>
        </p:spPr>
        <p:txBody>
          <a:bodyPr wrap="square" lIns="0" tIns="0" rIns="0" bIns="0" rtlCol="0" anchor="t">
            <a:spAutoFit/>
          </a:bodyPr>
          <a:lstStyle/>
          <a:p>
            <a:pPr algn="ctr">
              <a:lnSpc>
                <a:spcPts val="2089"/>
              </a:lnSpc>
            </a:pPr>
            <a:r>
              <a:rPr lang="en-US" sz="2199" spc="-30" dirty="0">
                <a:solidFill>
                  <a:srgbClr val="FFFFFF"/>
                </a:solidFill>
                <a:latin typeface="Montserrat Medium" pitchFamily="2" charset="0"/>
              </a:rPr>
              <a:t>Santiago </a:t>
            </a:r>
            <a:r>
              <a:rPr lang="en-US" sz="2199" spc="-30" dirty="0" err="1">
                <a:solidFill>
                  <a:srgbClr val="FFFFFF"/>
                </a:solidFill>
                <a:latin typeface="Montserrat Medium" pitchFamily="2" charset="0"/>
              </a:rPr>
              <a:t>Office</a:t>
            </a:r>
          </a:p>
        </p:txBody>
      </p:sp>
      <p:sp>
        <p:nvSpPr>
          <p:cNvPr id="69" name="TextBox 27">
            <a:extLst>
              <a:ext uri="{FF2B5EF4-FFF2-40B4-BE49-F238E27FC236}">
                <a16:creationId xmlns:a16="http://schemas.microsoft.com/office/drawing/2014/main" id="{374A91C7-98AF-4138-A8A6-C89696051F6A}"/>
              </a:ext>
            </a:extLst>
          </p:cNvPr>
          <p:cNvSpPr txBox="1"/>
          <p:nvPr/>
        </p:nvSpPr>
        <p:spPr>
          <a:xfrm>
            <a:off x="966226" y="5955784"/>
            <a:ext cx="4102264" cy="182166"/>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ES" dirty="0"/>
              <a:t>1881 Nueva Providencia Ave., Suite 1414</a:t>
            </a:r>
            <a:endParaRPr lang="en-US" dirty="0"/>
          </a:p>
        </p:txBody>
      </p:sp>
      <p:sp>
        <p:nvSpPr>
          <p:cNvPr id="70" name="TextBox 28">
            <a:extLst>
              <a:ext uri="{FF2B5EF4-FFF2-40B4-BE49-F238E27FC236}">
                <a16:creationId xmlns:a16="http://schemas.microsoft.com/office/drawing/2014/main" id="{2835BE62-2C57-4637-94E4-A38575653779}"/>
              </a:ext>
            </a:extLst>
          </p:cNvPr>
          <p:cNvSpPr txBox="1"/>
          <p:nvPr/>
        </p:nvSpPr>
        <p:spPr>
          <a:xfrm>
            <a:off x="957067" y="6184318"/>
            <a:ext cx="3657944" cy="182166"/>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PE" dirty="0"/>
              <a:t>Nuevo Centro Providencia Building</a:t>
            </a:r>
            <a:endParaRPr lang="en-US" dirty="0"/>
          </a:p>
        </p:txBody>
      </p:sp>
      <p:sp>
        <p:nvSpPr>
          <p:cNvPr id="71" name="TextBox 29">
            <a:extLst>
              <a:ext uri="{FF2B5EF4-FFF2-40B4-BE49-F238E27FC236}">
                <a16:creationId xmlns:a16="http://schemas.microsoft.com/office/drawing/2014/main" id="{993C59C2-AA8B-45BE-8DEB-6981141FC45A}"/>
              </a:ext>
            </a:extLst>
          </p:cNvPr>
          <p:cNvSpPr txBox="1"/>
          <p:nvPr/>
        </p:nvSpPr>
        <p:spPr>
          <a:xfrm>
            <a:off x="957068" y="6412852"/>
            <a:ext cx="1750559" cy="199959"/>
          </a:xfrm>
          <a:prstGeom prst="rect">
            <a:avLst/>
          </a:prstGeom>
        </p:spPr>
        <p:txBody>
          <a:bodyPr lIns="0" tIns="0" rIns="0" bIns="0" rtlCol="0" anchor="t">
            <a:spAutoFit/>
          </a:bodyPr>
          <a:lstStyle/>
          <a:p>
            <a:pPr>
              <a:lnSpc>
                <a:spcPts val="1425"/>
              </a:lnSpc>
            </a:pPr>
            <a:r>
              <a:rPr lang="en-US" sz="1500" spc="-21" dirty="0">
                <a:solidFill>
                  <a:srgbClr val="FFFFFF"/>
                </a:solidFill>
                <a:latin typeface="Montserrat"/>
              </a:rPr>
              <a:t>Santiago, Chile</a:t>
            </a:r>
          </a:p>
        </p:txBody>
      </p:sp>
      <p:sp>
        <p:nvSpPr>
          <p:cNvPr id="72" name="TextBox 30">
            <a:extLst>
              <a:ext uri="{FF2B5EF4-FFF2-40B4-BE49-F238E27FC236}">
                <a16:creationId xmlns:a16="http://schemas.microsoft.com/office/drawing/2014/main" id="{AAD04C11-988C-4999-A9DA-84CB71079E7F}"/>
              </a:ext>
            </a:extLst>
          </p:cNvPr>
          <p:cNvSpPr txBox="1"/>
          <p:nvPr/>
        </p:nvSpPr>
        <p:spPr>
          <a:xfrm>
            <a:off x="1013171" y="6727111"/>
            <a:ext cx="1861738" cy="191399"/>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PE" dirty="0"/>
              <a:t>+56 323 187 082 </a:t>
            </a:r>
            <a:endParaRPr lang="en-US" dirty="0"/>
          </a:p>
        </p:txBody>
      </p:sp>
      <p:pic>
        <p:nvPicPr>
          <p:cNvPr id="7" name="Picture 6" descr="Logotipo&#10;&#10;El contenido generado por IA puede ser incorrecto.">
            <a:extLst>
              <a:ext uri="{FF2B5EF4-FFF2-40B4-BE49-F238E27FC236}">
                <a16:creationId xmlns:a16="http://schemas.microsoft.com/office/drawing/2014/main" id="{397BEF28-0C36-8C31-639A-92711105B45B}"/>
              </a:ext>
            </a:extLst>
          </p:cNvPr>
          <p:cNvPicPr>
            <a:picLocks noChangeAspect="1"/>
          </p:cNvPicPr>
          <p:nvPr/>
        </p:nvPicPr>
        <p:blipFill>
          <a:blip r:embed="rId29" cstate="print">
            <a:extLst>
              <a:ext uri="{28A0092B-C50C-407E-A947-70E740481C1C}">
                <a14:useLocalDpi xmlns:a14="http://schemas.microsoft.com/office/drawing/2010/main" val="0"/>
              </a:ext>
            </a:extLst>
          </a:blip>
          <a:srcRect/>
          <a:stretch/>
        </p:blipFill>
        <p:spPr>
          <a:xfrm>
            <a:off x="199816" y="480132"/>
            <a:ext cx="4733089" cy="18494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4115" r="6840"/>
          <a:stretch>
            <a:fillRect/>
          </a:stretch>
        </p:blipFill>
        <p:spPr>
          <a:xfrm>
            <a:off x="6105917" y="-26553"/>
            <a:ext cx="1454083" cy="10718553"/>
          </a:xfrm>
          <a:prstGeom prst="rect">
            <a:avLst/>
          </a:prstGeom>
        </p:spPr>
      </p:pic>
      <p:pic>
        <p:nvPicPr>
          <p:cNvPr id="29" name="Gráfico 28">
            <a:extLst>
              <a:ext uri="{FF2B5EF4-FFF2-40B4-BE49-F238E27FC236}">
                <a16:creationId xmlns:a16="http://schemas.microsoft.com/office/drawing/2014/main" id="{8A9C0B5B-5E60-4542-A23C-F3CAC5BF42F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215"/>
          <a:stretch/>
        </p:blipFill>
        <p:spPr>
          <a:xfrm>
            <a:off x="-35252" y="9943200"/>
            <a:ext cx="7623502" cy="805950"/>
          </a:xfrm>
          <a:prstGeom prst="rect">
            <a:avLst/>
          </a:prstGeom>
        </p:spPr>
      </p:pic>
      <p:grpSp>
        <p:nvGrpSpPr>
          <p:cNvPr id="6" name="Group 6"/>
          <p:cNvGrpSpPr/>
          <p:nvPr/>
        </p:nvGrpSpPr>
        <p:grpSpPr>
          <a:xfrm>
            <a:off x="6950053" y="10106294"/>
            <a:ext cx="415413" cy="415413"/>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a:off x="0" y="9723475"/>
            <a:ext cx="7560000" cy="219725"/>
            <a:chOff x="0" y="0"/>
            <a:chExt cx="2709333" cy="78745"/>
          </a:xfrm>
        </p:grpSpPr>
        <p:sp>
          <p:nvSpPr>
            <p:cNvPr id="10" name="Freeform 10"/>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2" name="TextBox 12"/>
          <p:cNvSpPr txBox="1"/>
          <p:nvPr/>
        </p:nvSpPr>
        <p:spPr>
          <a:xfrm>
            <a:off x="407675" y="4363794"/>
            <a:ext cx="5377351" cy="2817631"/>
          </a:xfrm>
          <a:prstGeom prst="rect">
            <a:avLst/>
          </a:prstGeom>
        </p:spPr>
        <p:txBody>
          <a:bodyPr lIns="0" tIns="0" rIns="0" bIns="0" rtlCol="0" anchor="t">
            <a:spAutoFit/>
          </a:bodyPr>
          <a:lstStyle/>
          <a:p>
            <a:pPr marL="0" lvl="0" indent="0" algn="just">
              <a:lnSpc>
                <a:spcPts val="1680"/>
              </a:lnSpc>
              <a:spcBef>
                <a:spcPct val="0"/>
              </a:spcBef>
            </a:pPr>
            <a:r>
              <a:rPr lang="en-US" sz="1200" u="none" dirty="0">
                <a:solidFill>
                  <a:srgbClr val="223F6A"/>
                </a:solidFill>
                <a:latin typeface="Montserrat"/>
              </a:rPr>
              <a:t>Geneva Group International (GGI) is </a:t>
            </a:r>
            <a:r>
              <a:rPr lang="en-US" sz="1200" u="none" dirty="0" err="1">
                <a:solidFill>
                  <a:srgbClr val="223F6A"/>
                </a:solidFill>
                <a:latin typeface="Montserrat"/>
              </a:rPr>
              <a:t>a </a:t>
            </a:r>
            <a:r>
              <a:rPr lang="en-US" sz="1200" u="none" dirty="0">
                <a:solidFill>
                  <a:srgbClr val="223F6A"/>
                </a:solidFill>
                <a:latin typeface="Montserrat"/>
              </a:rPr>
              <a:t>global </a:t>
            </a:r>
            <a:r>
              <a:rPr lang="en-US" sz="1200" u="none" dirty="0" err="1">
                <a:solidFill>
                  <a:srgbClr val="223F6A"/>
                </a:solidFill>
                <a:latin typeface="Montserrat"/>
              </a:rPr>
              <a:t>alliance </a:t>
            </a:r>
            <a:r>
              <a:rPr lang="en-US" sz="1200" u="none" dirty="0">
                <a:solidFill>
                  <a:srgbClr val="223F6A"/>
                </a:solidFill>
                <a:latin typeface="Montserrat"/>
              </a:rPr>
              <a:t>of </a:t>
            </a:r>
            <a:r>
              <a:rPr lang="en-US" sz="1200" u="none" dirty="0" err="1">
                <a:solidFill>
                  <a:srgbClr val="223F6A"/>
                </a:solidFill>
                <a:latin typeface="Montserrat"/>
              </a:rPr>
              <a:t>independent professional firms </a:t>
            </a:r>
            <a:r>
              <a:rPr lang="en-US" sz="1200" u="none" dirty="0">
                <a:solidFill>
                  <a:srgbClr val="223F6A"/>
                </a:solidFill>
                <a:latin typeface="Montserrat"/>
              </a:rPr>
              <a:t>that </a:t>
            </a:r>
            <a:r>
              <a:rPr lang="en-US" sz="1200" u="none" dirty="0" err="1">
                <a:solidFill>
                  <a:srgbClr val="223F6A"/>
                </a:solidFill>
                <a:latin typeface="Montserrat"/>
              </a:rPr>
              <a:t>provides audit</a:t>
            </a:r>
            <a:r>
              <a:rPr lang="en-US" sz="1200" u="none" dirty="0">
                <a:solidFill>
                  <a:srgbClr val="223F6A"/>
                </a:solidFill>
                <a:latin typeface="Montserrat"/>
              </a:rPr>
              <a:t>, </a:t>
            </a:r>
            <a:r>
              <a:rPr lang="en-US" sz="1200" u="none" dirty="0" err="1">
                <a:solidFill>
                  <a:srgbClr val="223F6A"/>
                </a:solidFill>
                <a:latin typeface="Montserrat"/>
              </a:rPr>
              <a:t>accounting</a:t>
            </a:r>
            <a:r>
              <a:rPr lang="en-US" sz="1200" u="none" dirty="0">
                <a:solidFill>
                  <a:srgbClr val="223F6A"/>
                </a:solidFill>
                <a:latin typeface="Montserrat"/>
              </a:rPr>
              <a:t>, </a:t>
            </a:r>
            <a:r>
              <a:rPr lang="en-US" sz="1200" u="none" dirty="0" err="1">
                <a:solidFill>
                  <a:srgbClr val="223F6A"/>
                </a:solidFill>
                <a:latin typeface="Montserrat"/>
              </a:rPr>
              <a:t>tax</a:t>
            </a:r>
            <a:r>
              <a:rPr lang="en-US" sz="1200" u="none" dirty="0">
                <a:solidFill>
                  <a:srgbClr val="223F6A"/>
                </a:solidFill>
                <a:latin typeface="Montserrat"/>
              </a:rPr>
              <a:t>, </a:t>
            </a:r>
            <a:r>
              <a:rPr lang="en-US" sz="1200" u="none" dirty="0" err="1">
                <a:solidFill>
                  <a:srgbClr val="223F6A"/>
                </a:solidFill>
                <a:latin typeface="Montserrat"/>
              </a:rPr>
              <a:t>legal, </a:t>
            </a:r>
            <a:r>
              <a:rPr lang="en-US" sz="1200" u="none" dirty="0">
                <a:solidFill>
                  <a:srgbClr val="223F6A"/>
                </a:solidFill>
                <a:latin typeface="Montserrat"/>
              </a:rPr>
              <a:t>and </a:t>
            </a:r>
            <a:r>
              <a:rPr lang="en-US" sz="1200" u="none" dirty="0" err="1">
                <a:solidFill>
                  <a:srgbClr val="223F6A"/>
                </a:solidFill>
                <a:latin typeface="Montserrat"/>
              </a:rPr>
              <a:t>consulting </a:t>
            </a:r>
            <a:r>
              <a:rPr lang="en-US" sz="1200" u="none" dirty="0">
                <a:solidFill>
                  <a:srgbClr val="223F6A"/>
                </a:solidFill>
                <a:latin typeface="Montserrat"/>
              </a:rPr>
              <a:t>services.</a:t>
            </a:r>
          </a:p>
          <a:p>
            <a:pPr marL="0" lvl="0" indent="0" algn="just">
              <a:lnSpc>
                <a:spcPts val="1680"/>
              </a:lnSpc>
              <a:spcBef>
                <a:spcPct val="0"/>
              </a:spcBef>
            </a:pPr>
            <a:endParaRPr lang="en-US" sz="1200" u="none" dirty="0">
              <a:solidFill>
                <a:srgbClr val="223F6A"/>
              </a:solidFill>
              <a:latin typeface="Montserrat"/>
            </a:endParaRPr>
          </a:p>
          <a:p>
            <a:pPr marL="0" lvl="0" indent="0" algn="just">
              <a:lnSpc>
                <a:spcPts val="1680"/>
              </a:lnSpc>
              <a:spcBef>
                <a:spcPct val="0"/>
              </a:spcBef>
            </a:pPr>
            <a:r>
              <a:rPr lang="en-US" sz="1200" u="none" dirty="0" err="1">
                <a:solidFill>
                  <a:srgbClr val="223F6A"/>
                </a:solidFill>
                <a:latin typeface="Montserrat"/>
              </a:rPr>
              <a:t>We operate in more </a:t>
            </a:r>
            <a:r>
              <a:rPr lang="en-US" sz="1200" u="none" dirty="0">
                <a:solidFill>
                  <a:srgbClr val="223F6A"/>
                </a:solidFill>
                <a:latin typeface="Montserrat"/>
              </a:rPr>
              <a:t>than 870 </a:t>
            </a:r>
            <a:r>
              <a:rPr lang="en-US" sz="1200" u="none" dirty="0" err="1">
                <a:solidFill>
                  <a:srgbClr val="223F6A"/>
                </a:solidFill>
                <a:latin typeface="Montserrat"/>
              </a:rPr>
              <a:t>offices across</a:t>
            </a:r>
            <a:r>
              <a:rPr lang="en-US" sz="1200" u="none" dirty="0">
                <a:solidFill>
                  <a:srgbClr val="223F6A"/>
                </a:solidFill>
                <a:latin typeface="Montserrat"/>
              </a:rPr>
              <a:t> 126 </a:t>
            </a:r>
            <a:r>
              <a:rPr lang="en-US" sz="1200" u="none" dirty="0" err="1">
                <a:solidFill>
                  <a:srgbClr val="223F6A"/>
                </a:solidFill>
                <a:latin typeface="Montserrat"/>
              </a:rPr>
              <a:t>countries</a:t>
            </a:r>
            <a:r>
              <a:rPr lang="en-US" sz="1200" u="none" dirty="0">
                <a:solidFill>
                  <a:srgbClr val="223F6A"/>
                </a:solidFill>
                <a:latin typeface="Montserrat"/>
              </a:rPr>
              <a:t>, </a:t>
            </a:r>
            <a:r>
              <a:rPr lang="en-US" sz="1200" u="none" dirty="0" err="1">
                <a:solidFill>
                  <a:srgbClr val="223F6A"/>
                </a:solidFill>
                <a:latin typeface="Montserrat"/>
              </a:rPr>
              <a:t>with approximately</a:t>
            </a:r>
            <a:r>
              <a:rPr lang="en-US" sz="1200" u="none" dirty="0">
                <a:solidFill>
                  <a:srgbClr val="223F6A"/>
                </a:solidFill>
                <a:latin typeface="Montserrat"/>
              </a:rPr>
              <a:t> 623 </a:t>
            </a:r>
            <a:r>
              <a:rPr lang="en-US" sz="1200" u="none" dirty="0" err="1">
                <a:solidFill>
                  <a:srgbClr val="223F6A"/>
                </a:solidFill>
                <a:latin typeface="Montserrat"/>
              </a:rPr>
              <a:t>partners worldwide </a:t>
            </a:r>
            <a:r>
              <a:rPr lang="en-US" sz="1200" u="none" dirty="0">
                <a:solidFill>
                  <a:srgbClr val="223F6A"/>
                </a:solidFill>
                <a:latin typeface="Montserrat"/>
              </a:rPr>
              <a:t>and a staff of 29,600 </a:t>
            </a:r>
            <a:r>
              <a:rPr lang="en-US" sz="1200" u="none" dirty="0" err="1">
                <a:solidFill>
                  <a:srgbClr val="223F6A"/>
                </a:solidFill>
                <a:latin typeface="Montserrat"/>
              </a:rPr>
              <a:t>employees</a:t>
            </a:r>
            <a:r>
              <a:rPr lang="en-US" sz="1200" u="none" dirty="0">
                <a:solidFill>
                  <a:srgbClr val="223F6A"/>
                </a:solidFill>
                <a:latin typeface="Montserrat"/>
              </a:rPr>
              <a:t>, </a:t>
            </a:r>
            <a:r>
              <a:rPr lang="en-US" sz="1200" u="none" dirty="0" err="1">
                <a:solidFill>
                  <a:srgbClr val="223F6A"/>
                </a:solidFill>
                <a:latin typeface="Montserrat"/>
              </a:rPr>
              <a:t>delivering services </a:t>
            </a:r>
            <a:r>
              <a:rPr lang="en-US" sz="1200" u="none" dirty="0">
                <a:solidFill>
                  <a:srgbClr val="223F6A"/>
                </a:solidFill>
                <a:latin typeface="Montserrat"/>
              </a:rPr>
              <a:t>that meet </a:t>
            </a:r>
            <a:r>
              <a:rPr lang="en-US" sz="1200" u="none" dirty="0" err="1">
                <a:solidFill>
                  <a:srgbClr val="223F6A"/>
                </a:solidFill>
                <a:latin typeface="Montserrat"/>
              </a:rPr>
              <a:t>international quality standards </a:t>
            </a:r>
            <a:r>
              <a:rPr lang="en-US" sz="1200" u="none" dirty="0">
                <a:solidFill>
                  <a:srgbClr val="223F6A"/>
                </a:solidFill>
                <a:latin typeface="Montserrat"/>
              </a:rPr>
              <a:t>and </a:t>
            </a:r>
            <a:r>
              <a:rPr lang="en-US" sz="1200" u="none" dirty="0" err="1">
                <a:solidFill>
                  <a:srgbClr val="223F6A"/>
                </a:solidFill>
                <a:latin typeface="Montserrat"/>
              </a:rPr>
              <a:t>provide personalized attention</a:t>
            </a:r>
            <a:r>
              <a:rPr lang="en-US" sz="1200" u="none" dirty="0">
                <a:solidFill>
                  <a:srgbClr val="223F6A"/>
                </a:solidFill>
                <a:latin typeface="Montserrat"/>
              </a:rPr>
              <a:t>.</a:t>
            </a:r>
          </a:p>
          <a:p>
            <a:pPr marL="0" lvl="0" indent="0" algn="just">
              <a:lnSpc>
                <a:spcPts val="1680"/>
              </a:lnSpc>
              <a:spcBef>
                <a:spcPct val="0"/>
              </a:spcBef>
            </a:pPr>
            <a:endParaRPr lang="en-US" sz="1200" u="none" dirty="0">
              <a:solidFill>
                <a:srgbClr val="223F6A"/>
              </a:solidFill>
              <a:latin typeface="Montserrat"/>
            </a:endParaRPr>
          </a:p>
          <a:p>
            <a:pPr marL="0" lvl="0" indent="0" algn="just">
              <a:lnSpc>
                <a:spcPts val="1680"/>
              </a:lnSpc>
              <a:spcBef>
                <a:spcPct val="0"/>
              </a:spcBef>
            </a:pPr>
            <a:r>
              <a:rPr lang="en-US" sz="1200" u="none" dirty="0">
                <a:solidFill>
                  <a:srgbClr val="223F6A"/>
                </a:solidFill>
                <a:latin typeface="Montserrat"/>
              </a:rPr>
              <a:t>At GGI, </a:t>
            </a:r>
            <a:r>
              <a:rPr lang="en-US" sz="1200" u="none" dirty="0" err="1">
                <a:solidFill>
                  <a:srgbClr val="223F6A"/>
                </a:solidFill>
                <a:latin typeface="Montserrat"/>
              </a:rPr>
              <a:t>we share knowledge</a:t>
            </a:r>
            <a:r>
              <a:rPr lang="en-US" sz="1200" u="none" dirty="0">
                <a:solidFill>
                  <a:srgbClr val="223F6A"/>
                </a:solidFill>
                <a:latin typeface="Montserrat"/>
              </a:rPr>
              <a:t>, </a:t>
            </a:r>
            <a:r>
              <a:rPr lang="en-US" sz="1200" u="none" dirty="0" err="1">
                <a:solidFill>
                  <a:srgbClr val="223F6A"/>
                </a:solidFill>
                <a:latin typeface="Montserrat"/>
              </a:rPr>
              <a:t>methodologies</a:t>
            </a:r>
            <a:r>
              <a:rPr lang="en-US" sz="1200" u="none" dirty="0">
                <a:solidFill>
                  <a:srgbClr val="223F6A"/>
                </a:solidFill>
                <a:latin typeface="Montserrat"/>
              </a:rPr>
              <a:t>, and </a:t>
            </a:r>
            <a:r>
              <a:rPr lang="en-US" sz="1200" u="none" dirty="0" err="1">
                <a:solidFill>
                  <a:srgbClr val="223F6A"/>
                </a:solidFill>
                <a:latin typeface="Montserrat"/>
              </a:rPr>
              <a:t>values</a:t>
            </a:r>
            <a:r>
              <a:rPr lang="en-US" sz="1200" u="none" dirty="0">
                <a:solidFill>
                  <a:srgbClr val="223F6A"/>
                </a:solidFill>
                <a:latin typeface="Montserrat"/>
              </a:rPr>
              <a:t>, </a:t>
            </a:r>
            <a:r>
              <a:rPr lang="en-US" sz="1200" u="none" dirty="0" err="1">
                <a:solidFill>
                  <a:srgbClr val="223F6A"/>
                </a:solidFill>
                <a:latin typeface="Montserrat"/>
              </a:rPr>
              <a:t>demonstrating </a:t>
            </a:r>
            <a:r>
              <a:rPr lang="en-US" sz="1200" u="none" dirty="0">
                <a:solidFill>
                  <a:srgbClr val="223F6A"/>
                </a:solidFill>
                <a:latin typeface="Montserrat"/>
              </a:rPr>
              <a:t>a </a:t>
            </a:r>
            <a:r>
              <a:rPr lang="en-US" sz="1200" u="none" dirty="0" err="1">
                <a:solidFill>
                  <a:srgbClr val="223F6A"/>
                </a:solidFill>
                <a:latin typeface="Montserrat"/>
              </a:rPr>
              <a:t>strong commitment </a:t>
            </a:r>
            <a:r>
              <a:rPr lang="en-US" sz="1200" u="none" dirty="0">
                <a:solidFill>
                  <a:srgbClr val="223F6A"/>
                </a:solidFill>
                <a:latin typeface="Montserrat"/>
              </a:rPr>
              <a:t>to solving </a:t>
            </a:r>
            <a:r>
              <a:rPr lang="en-US" sz="1200" u="none" dirty="0" err="1">
                <a:solidFill>
                  <a:srgbClr val="223F6A"/>
                </a:solidFill>
                <a:latin typeface="Montserrat"/>
              </a:rPr>
              <a:t>our clients’ problems</a:t>
            </a:r>
            <a:r>
              <a:rPr lang="en-US" sz="1200" u="none" dirty="0">
                <a:solidFill>
                  <a:srgbClr val="223F6A"/>
                </a:solidFill>
                <a:latin typeface="Montserrat"/>
              </a:rPr>
              <a:t>, </a:t>
            </a:r>
            <a:r>
              <a:rPr lang="en-US" sz="1200" u="none" dirty="0" err="1">
                <a:solidFill>
                  <a:srgbClr val="223F6A"/>
                </a:solidFill>
                <a:latin typeface="Montserrat"/>
              </a:rPr>
              <a:t>improving their business</a:t>
            </a:r>
            <a:r>
              <a:rPr lang="en-US" sz="1200" u="none" dirty="0">
                <a:solidFill>
                  <a:srgbClr val="223F6A"/>
                </a:solidFill>
                <a:latin typeface="Montserrat"/>
              </a:rPr>
              <a:t>, </a:t>
            </a:r>
            <a:r>
              <a:rPr lang="en-US" sz="1200" u="none" dirty="0" err="1">
                <a:solidFill>
                  <a:srgbClr val="223F6A"/>
                </a:solidFill>
                <a:latin typeface="Montserrat"/>
              </a:rPr>
              <a:t>advancing </a:t>
            </a:r>
            <a:r>
              <a:rPr lang="en-US" sz="1200" u="none" dirty="0">
                <a:solidFill>
                  <a:srgbClr val="223F6A"/>
                </a:solidFill>
                <a:latin typeface="Montserrat"/>
              </a:rPr>
              <a:t>their </a:t>
            </a:r>
            <a:r>
              <a:rPr lang="en-US" sz="1200" u="none" dirty="0" err="1">
                <a:solidFill>
                  <a:srgbClr val="223F6A"/>
                </a:solidFill>
                <a:latin typeface="Montserrat"/>
              </a:rPr>
              <a:t>goals, </a:t>
            </a:r>
            <a:r>
              <a:rPr lang="en-US" sz="1200" u="none" dirty="0">
                <a:solidFill>
                  <a:srgbClr val="223F6A"/>
                </a:solidFill>
                <a:latin typeface="Montserrat"/>
              </a:rPr>
              <a:t>and </a:t>
            </a:r>
            <a:r>
              <a:rPr lang="en-US" sz="1200" u="none" dirty="0" err="1">
                <a:solidFill>
                  <a:srgbClr val="223F6A"/>
                </a:solidFill>
                <a:latin typeface="Montserrat"/>
              </a:rPr>
              <a:t>exceeding </a:t>
            </a:r>
            <a:r>
              <a:rPr lang="en-US" sz="1200" u="none" dirty="0">
                <a:solidFill>
                  <a:srgbClr val="223F6A"/>
                </a:solidFill>
                <a:latin typeface="Montserrat"/>
              </a:rPr>
              <a:t>their </a:t>
            </a:r>
            <a:r>
              <a:rPr lang="en-US" sz="1200" u="none" dirty="0" err="1">
                <a:solidFill>
                  <a:srgbClr val="223F6A"/>
                </a:solidFill>
                <a:latin typeface="Montserrat"/>
              </a:rPr>
              <a:t>expectations</a:t>
            </a:r>
            <a:r>
              <a:rPr lang="en-US" sz="1200" u="none" dirty="0">
                <a:solidFill>
                  <a:srgbClr val="223F6A"/>
                </a:solidFill>
                <a:latin typeface="Montserrat"/>
              </a:rPr>
              <a:t>.</a:t>
            </a:r>
          </a:p>
        </p:txBody>
      </p:sp>
      <p:sp>
        <p:nvSpPr>
          <p:cNvPr id="14" name="TextBox 14"/>
          <p:cNvSpPr txBox="1"/>
          <p:nvPr/>
        </p:nvSpPr>
        <p:spPr>
          <a:xfrm>
            <a:off x="7022560" y="10183016"/>
            <a:ext cx="270399"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02</a:t>
            </a:r>
          </a:p>
        </p:txBody>
      </p:sp>
      <p:sp>
        <p:nvSpPr>
          <p:cNvPr id="15" name="TextBox 15"/>
          <p:cNvSpPr txBox="1"/>
          <p:nvPr/>
        </p:nvSpPr>
        <p:spPr>
          <a:xfrm>
            <a:off x="407675" y="1182214"/>
            <a:ext cx="5304877" cy="1727589"/>
          </a:xfrm>
          <a:prstGeom prst="rect">
            <a:avLst/>
          </a:prstGeom>
        </p:spPr>
        <p:txBody>
          <a:bodyPr lIns="0" tIns="0" rIns="0" bIns="0" rtlCol="0" anchor="t">
            <a:spAutoFit/>
          </a:bodyPr>
          <a:lstStyle/>
          <a:p>
            <a:pPr algn="just">
              <a:lnSpc>
                <a:spcPts val="1680"/>
              </a:lnSpc>
              <a:spcBef>
                <a:spcPct val="0"/>
              </a:spcBef>
            </a:pPr>
            <a:r>
              <a:rPr lang="en-US" sz="1200" dirty="0" err="1">
                <a:solidFill>
                  <a:srgbClr val="223F6A"/>
                </a:solidFill>
                <a:latin typeface="Montserrat"/>
              </a:rPr>
              <a:t>We are a multidisciplinary firm </a:t>
            </a:r>
            <a:r>
              <a:rPr lang="en-US" sz="1200" dirty="0">
                <a:solidFill>
                  <a:srgbClr val="223F6A"/>
                </a:solidFill>
                <a:latin typeface="Montserrat"/>
              </a:rPr>
              <a:t>of </a:t>
            </a:r>
            <a:r>
              <a:rPr lang="en-US" sz="1200" dirty="0" err="1">
                <a:solidFill>
                  <a:srgbClr val="223F6A"/>
                </a:solidFill>
                <a:latin typeface="Montserrat"/>
              </a:rPr>
              <a:t>accountants</a:t>
            </a:r>
            <a:r>
              <a:rPr lang="en-US" sz="1200" dirty="0">
                <a:solidFill>
                  <a:srgbClr val="223F6A"/>
                </a:solidFill>
                <a:latin typeface="Montserrat"/>
              </a:rPr>
              <a:t>, </a:t>
            </a:r>
            <a:r>
              <a:rPr lang="en-US" sz="1200" dirty="0" err="1">
                <a:solidFill>
                  <a:srgbClr val="223F6A"/>
                </a:solidFill>
                <a:latin typeface="Montserrat"/>
              </a:rPr>
              <a:t>auditors</a:t>
            </a:r>
            <a:r>
              <a:rPr lang="en-US" sz="1200" dirty="0">
                <a:solidFill>
                  <a:srgbClr val="223F6A"/>
                </a:solidFill>
                <a:latin typeface="Montserrat"/>
              </a:rPr>
              <a:t>, attorneys, and </a:t>
            </a:r>
            <a:r>
              <a:rPr lang="en-US" sz="1200" dirty="0" err="1">
                <a:solidFill>
                  <a:srgbClr val="223F6A"/>
                </a:solidFill>
                <a:latin typeface="Montserrat"/>
              </a:rPr>
              <a:t>economists </a:t>
            </a:r>
            <a:r>
              <a:rPr lang="en-US" sz="1200" dirty="0">
                <a:solidFill>
                  <a:srgbClr val="223F6A"/>
                </a:solidFill>
                <a:latin typeface="Montserrat"/>
              </a:rPr>
              <a:t>with </a:t>
            </a:r>
            <a:r>
              <a:rPr lang="en-US" sz="1200" dirty="0" err="1">
                <a:solidFill>
                  <a:srgbClr val="223F6A"/>
                </a:solidFill>
                <a:latin typeface="Montserrat"/>
              </a:rPr>
              <a:t>more </a:t>
            </a:r>
            <a:r>
              <a:rPr lang="en-US" sz="1200" dirty="0">
                <a:solidFill>
                  <a:srgbClr val="223F6A"/>
                </a:solidFill>
                <a:latin typeface="Montserrat"/>
              </a:rPr>
              <a:t>than</a:t>
            </a:r>
            <a:r>
              <a:rPr lang="en-US" sz="1200" dirty="0">
                <a:solidFill>
                  <a:srgbClr val="29BBE3"/>
                </a:solidFill>
                <a:latin typeface="Montserrat Bold"/>
              </a:rPr>
              <a:t> 25 </a:t>
            </a:r>
            <a:r>
              <a:rPr lang="en-US" sz="1200" dirty="0" err="1">
                <a:solidFill>
                  <a:srgbClr val="29BBE3"/>
                </a:solidFill>
                <a:latin typeface="Montserrat Bold"/>
              </a:rPr>
              <a:t>years </a:t>
            </a:r>
            <a:r>
              <a:rPr lang="en-US" sz="1200" dirty="0">
                <a:solidFill>
                  <a:srgbClr val="29BBE3"/>
                </a:solidFill>
                <a:latin typeface="Montserrat Bold"/>
              </a:rPr>
              <a:t>of </a:t>
            </a:r>
            <a:r>
              <a:rPr lang="en-US" sz="1200" dirty="0" err="1">
                <a:solidFill>
                  <a:srgbClr val="29BBE3"/>
                </a:solidFill>
                <a:latin typeface="Montserrat Bold"/>
              </a:rPr>
              <a:t>experience </a:t>
            </a:r>
            <a:r>
              <a:rPr lang="en-US" sz="1200" dirty="0" err="1">
                <a:solidFill>
                  <a:srgbClr val="223F6A"/>
                </a:solidFill>
                <a:latin typeface="Montserrat"/>
              </a:rPr>
              <a:t>in a wide range </a:t>
            </a:r>
            <a:r>
              <a:rPr lang="en-US" sz="1200" dirty="0">
                <a:solidFill>
                  <a:srgbClr val="223F6A"/>
                </a:solidFill>
                <a:latin typeface="Montserrat"/>
              </a:rPr>
              <a:t>of </a:t>
            </a:r>
            <a:r>
              <a:rPr lang="en-US" sz="1200" dirty="0" err="1">
                <a:solidFill>
                  <a:srgbClr val="223F6A"/>
                </a:solidFill>
                <a:latin typeface="Montserrat"/>
              </a:rPr>
              <a:t>professional services </a:t>
            </a:r>
            <a:r>
              <a:rPr lang="en-US" sz="1200" dirty="0">
                <a:solidFill>
                  <a:srgbClr val="223F6A"/>
                </a:solidFill>
                <a:latin typeface="Montserrat"/>
              </a:rPr>
              <a:t>in </a:t>
            </a:r>
            <a:r>
              <a:rPr lang="en-US" sz="1200" dirty="0" err="1">
                <a:solidFill>
                  <a:srgbClr val="223F6A"/>
                </a:solidFill>
                <a:latin typeface="Montserrat"/>
              </a:rPr>
              <a:t>auditing</a:t>
            </a:r>
            <a:r>
              <a:rPr lang="en-US" sz="1200" dirty="0">
                <a:solidFill>
                  <a:srgbClr val="223F6A"/>
                </a:solidFill>
                <a:latin typeface="Montserrat"/>
              </a:rPr>
              <a:t>, </a:t>
            </a:r>
            <a:r>
              <a:rPr lang="en-US" sz="1200" dirty="0" err="1">
                <a:solidFill>
                  <a:srgbClr val="223F6A"/>
                </a:solidFill>
                <a:latin typeface="Montserrat"/>
              </a:rPr>
              <a:t>consulting, </a:t>
            </a:r>
            <a:r>
              <a:rPr lang="en-US" sz="1200" dirty="0">
                <a:solidFill>
                  <a:srgbClr val="223F6A"/>
                </a:solidFill>
                <a:latin typeface="Montserrat"/>
              </a:rPr>
              <a:t>and </a:t>
            </a:r>
            <a:r>
              <a:rPr lang="en-US" sz="1200" dirty="0" err="1">
                <a:solidFill>
                  <a:srgbClr val="223F6A"/>
                </a:solidFill>
                <a:latin typeface="Montserrat"/>
              </a:rPr>
              <a:t>taxation</a:t>
            </a:r>
            <a:r>
              <a:rPr lang="en-US" sz="1200" dirty="0">
                <a:solidFill>
                  <a:srgbClr val="223F6A"/>
                </a:solidFill>
                <a:latin typeface="Montserrat"/>
              </a:rPr>
              <a:t>.</a:t>
            </a:r>
          </a:p>
          <a:p>
            <a:pPr algn="just">
              <a:lnSpc>
                <a:spcPts val="1680"/>
              </a:lnSpc>
              <a:spcBef>
                <a:spcPct val="0"/>
              </a:spcBef>
            </a:pPr>
            <a:endParaRPr lang="en-US" sz="1200" dirty="0">
              <a:solidFill>
                <a:srgbClr val="223F6A"/>
              </a:solidFill>
              <a:latin typeface="Montserrat"/>
            </a:endParaRPr>
          </a:p>
          <a:p>
            <a:pPr algn="just">
              <a:lnSpc>
                <a:spcPts val="1680"/>
              </a:lnSpc>
              <a:spcBef>
                <a:spcPct val="0"/>
              </a:spcBef>
            </a:pPr>
            <a:r>
              <a:rPr lang="en-US" sz="1200" dirty="0" err="1">
                <a:solidFill>
                  <a:srgbClr val="223F6A"/>
                </a:solidFill>
                <a:latin typeface="Montserrat"/>
              </a:rPr>
              <a:t>Our </a:t>
            </a:r>
            <a:r>
              <a:rPr lang="en-US" sz="1200" dirty="0">
                <a:solidFill>
                  <a:srgbClr val="223F6A"/>
                </a:solidFill>
                <a:latin typeface="Montserrat"/>
              </a:rPr>
              <a:t>strong </a:t>
            </a:r>
            <a:r>
              <a:rPr lang="en-US" sz="1200" dirty="0" err="1">
                <a:solidFill>
                  <a:srgbClr val="223F6A"/>
                </a:solidFill>
                <a:latin typeface="Montserrat"/>
              </a:rPr>
              <a:t>commitment</a:t>
            </a:r>
            <a:r>
              <a:rPr lang="en-US" sz="1200" dirty="0">
                <a:solidFill>
                  <a:srgbClr val="223F6A"/>
                </a:solidFill>
                <a:latin typeface="Montserrat"/>
              </a:rPr>
              <a:t> to </a:t>
            </a:r>
            <a:r>
              <a:rPr lang="en-US" sz="1200" dirty="0" err="1">
                <a:solidFill>
                  <a:srgbClr val="223F6A"/>
                </a:solidFill>
                <a:latin typeface="Montserrat"/>
              </a:rPr>
              <a:t>our clients </a:t>
            </a:r>
            <a:r>
              <a:rPr lang="en-US" sz="1200" dirty="0">
                <a:solidFill>
                  <a:srgbClr val="223F6A"/>
                </a:solidFill>
                <a:latin typeface="Montserrat"/>
              </a:rPr>
              <a:t>and the </a:t>
            </a:r>
            <a:r>
              <a:rPr lang="en-US" sz="1200" dirty="0" err="1">
                <a:solidFill>
                  <a:srgbClr val="223F6A"/>
                </a:solidFill>
                <a:latin typeface="Montserrat"/>
              </a:rPr>
              <a:t>confidence </a:t>
            </a:r>
            <a:r>
              <a:rPr lang="en-US" sz="1200" dirty="0">
                <a:solidFill>
                  <a:srgbClr val="223F6A"/>
                </a:solidFill>
                <a:latin typeface="Montserrat"/>
              </a:rPr>
              <a:t>that comes from having </a:t>
            </a:r>
            <a:r>
              <a:rPr lang="en-US" sz="1200" dirty="0" err="1">
                <a:solidFill>
                  <a:srgbClr val="223F6A"/>
                </a:solidFill>
                <a:latin typeface="Montserrat"/>
              </a:rPr>
              <a:t>the support </a:t>
            </a:r>
            <a:r>
              <a:rPr lang="en-US" sz="1200" dirty="0">
                <a:solidFill>
                  <a:srgbClr val="223F6A"/>
                </a:solidFill>
                <a:latin typeface="Montserrat"/>
              </a:rPr>
              <a:t>of a </a:t>
            </a:r>
            <a:r>
              <a:rPr lang="en-US" sz="1200" dirty="0" err="1">
                <a:solidFill>
                  <a:srgbClr val="223F6A"/>
                </a:solidFill>
                <a:latin typeface="Montserrat"/>
              </a:rPr>
              <a:t>multidisciplinary team enable us to provide high-quality services as a firm</a:t>
            </a:r>
            <a:r>
              <a:rPr lang="en-US" sz="1200" dirty="0">
                <a:solidFill>
                  <a:srgbClr val="223F6A"/>
                </a:solidFill>
                <a:latin typeface="Montserrat"/>
              </a:rPr>
              <a:t>.</a:t>
            </a:r>
          </a:p>
        </p:txBody>
      </p:sp>
      <p:sp>
        <p:nvSpPr>
          <p:cNvPr id="16" name="TextBox 16"/>
          <p:cNvSpPr txBox="1"/>
          <p:nvPr/>
        </p:nvSpPr>
        <p:spPr>
          <a:xfrm>
            <a:off x="407675" y="717900"/>
            <a:ext cx="3142589"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WHO ARE WE?</a:t>
            </a:r>
          </a:p>
        </p:txBody>
      </p:sp>
      <p:sp>
        <p:nvSpPr>
          <p:cNvPr id="17" name="TextBox 17"/>
          <p:cNvSpPr txBox="1"/>
          <p:nvPr/>
        </p:nvSpPr>
        <p:spPr>
          <a:xfrm>
            <a:off x="407675" y="3472963"/>
            <a:ext cx="5468938" cy="833681"/>
          </a:xfrm>
          <a:prstGeom prst="rect">
            <a:avLst/>
          </a:prstGeom>
        </p:spPr>
        <p:txBody>
          <a:bodyPr lIns="0" tIns="0" rIns="0" bIns="0" rtlCol="0" anchor="t">
            <a:spAutoFit/>
          </a:bodyPr>
          <a:lstStyle/>
          <a:p>
            <a:pPr>
              <a:lnSpc>
                <a:spcPts val="3399"/>
              </a:lnSpc>
            </a:pPr>
            <a:r>
              <a:rPr lang="en-US" sz="2427">
                <a:solidFill>
                  <a:srgbClr val="29BBE3"/>
                </a:solidFill>
                <a:latin typeface="Montserrat ExtraBold" pitchFamily="2" charset="0"/>
              </a:rPr>
              <a:t>MEMBER FIRM OF </a:t>
            </a:r>
          </a:p>
          <a:p>
            <a:pPr>
              <a:lnSpc>
                <a:spcPts val="3399"/>
              </a:lnSpc>
              <a:spcBef>
                <a:spcPct val="0"/>
              </a:spcBef>
            </a:pPr>
            <a:r>
              <a:rPr lang="en-US" sz="2427">
                <a:solidFill>
                  <a:srgbClr val="29BBE3"/>
                </a:solidFill>
                <a:latin typeface="Montserrat ExtraBold" pitchFamily="2" charset="0"/>
              </a:rPr>
              <a:t>GENEVA GROUP INTERNATIONAL</a:t>
            </a:r>
          </a:p>
        </p:txBody>
      </p:sp>
      <p:sp>
        <p:nvSpPr>
          <p:cNvPr id="18" name="TextBox 18"/>
          <p:cNvSpPr txBox="1"/>
          <p:nvPr/>
        </p:nvSpPr>
        <p:spPr>
          <a:xfrm>
            <a:off x="407675" y="7492610"/>
            <a:ext cx="6126291" cy="405056"/>
          </a:xfrm>
          <a:prstGeom prst="rect">
            <a:avLst/>
          </a:prstGeom>
        </p:spPr>
        <p:txBody>
          <a:bodyPr lIns="0" tIns="0" rIns="0" bIns="0" rtlCol="0" anchor="t">
            <a:spAutoFit/>
          </a:bodyPr>
          <a:lstStyle/>
          <a:p>
            <a:pPr>
              <a:lnSpc>
                <a:spcPts val="3399"/>
              </a:lnSpc>
              <a:spcBef>
                <a:spcPct val="0"/>
              </a:spcBef>
            </a:pPr>
            <a:r>
              <a:rPr lang="en-US" sz="2427" dirty="0">
                <a:solidFill>
                  <a:srgbClr val="29BBE3"/>
                </a:solidFill>
                <a:latin typeface="Montserrat ExtraBold" pitchFamily="2" charset="0"/>
              </a:rPr>
              <a:t>PARTNER FIRM OF TPC GROUP</a:t>
            </a:r>
          </a:p>
        </p:txBody>
      </p:sp>
      <p:sp>
        <p:nvSpPr>
          <p:cNvPr id="19" name="TextBox 19"/>
          <p:cNvSpPr txBox="1"/>
          <p:nvPr/>
        </p:nvSpPr>
        <p:spPr>
          <a:xfrm>
            <a:off x="407675" y="8025107"/>
            <a:ext cx="5377351" cy="1073564"/>
          </a:xfrm>
          <a:prstGeom prst="rect">
            <a:avLst/>
          </a:prstGeom>
        </p:spPr>
        <p:txBody>
          <a:bodyPr lIns="0" tIns="0" rIns="0" bIns="0" rtlCol="0" anchor="t">
            <a:spAutoFit/>
          </a:bodyPr>
          <a:lstStyle/>
          <a:p>
            <a:pPr marL="0" lvl="0" indent="0" algn="just">
              <a:lnSpc>
                <a:spcPts val="1680"/>
              </a:lnSpc>
              <a:spcBef>
                <a:spcPct val="0"/>
              </a:spcBef>
            </a:pPr>
            <a:r>
              <a:rPr lang="en-US" sz="1200" u="none" dirty="0">
                <a:solidFill>
                  <a:srgbClr val="223F6A"/>
                </a:solidFill>
                <a:latin typeface="Montserrat"/>
              </a:rPr>
              <a:t>TPC Group is a global </a:t>
            </a:r>
            <a:r>
              <a:rPr lang="en-US" sz="1200" u="none" dirty="0" err="1">
                <a:solidFill>
                  <a:srgbClr val="223F6A"/>
                </a:solidFill>
                <a:latin typeface="Montserrat"/>
              </a:rPr>
              <a:t>transfer pricing </a:t>
            </a:r>
            <a:r>
              <a:rPr lang="en-US" sz="1200" u="none" dirty="0">
                <a:solidFill>
                  <a:srgbClr val="223F6A"/>
                </a:solidFill>
                <a:latin typeface="Montserrat"/>
              </a:rPr>
              <a:t>and </a:t>
            </a:r>
            <a:r>
              <a:rPr lang="en-US" sz="1200" u="none" dirty="0" err="1">
                <a:solidFill>
                  <a:srgbClr val="223F6A"/>
                </a:solidFill>
                <a:latin typeface="Montserrat"/>
              </a:rPr>
              <a:t>valuation consulting firm </a:t>
            </a:r>
            <a:r>
              <a:rPr lang="en-US" sz="1200" u="none" dirty="0">
                <a:solidFill>
                  <a:srgbClr val="223F6A"/>
                </a:solidFill>
                <a:latin typeface="Montserrat"/>
              </a:rPr>
              <a:t>with </a:t>
            </a:r>
            <a:r>
              <a:rPr lang="en-US" sz="1200" u="none" dirty="0" err="1">
                <a:solidFill>
                  <a:srgbClr val="223F6A"/>
                </a:solidFill>
                <a:latin typeface="Montserrat"/>
              </a:rPr>
              <a:t>a presence in</a:t>
            </a:r>
            <a:r>
              <a:rPr lang="en-US" sz="1200" u="none" dirty="0">
                <a:solidFill>
                  <a:srgbClr val="223F6A"/>
                </a:solidFill>
                <a:latin typeface="Montserrat"/>
              </a:rPr>
              <a:t> 20 </a:t>
            </a:r>
            <a:r>
              <a:rPr lang="en-US" sz="1200" u="none" dirty="0" err="1">
                <a:solidFill>
                  <a:srgbClr val="223F6A"/>
                </a:solidFill>
                <a:latin typeface="Montserrat"/>
              </a:rPr>
              <a:t>countries</a:t>
            </a:r>
            <a:r>
              <a:rPr lang="en-US" sz="1200" u="none" dirty="0">
                <a:solidFill>
                  <a:srgbClr val="223F6A"/>
                </a:solidFill>
                <a:latin typeface="Montserrat"/>
              </a:rPr>
              <a:t>, </a:t>
            </a:r>
            <a:r>
              <a:rPr lang="en-US" sz="1200" u="none" dirty="0" err="1">
                <a:solidFill>
                  <a:srgbClr val="223F6A"/>
                </a:solidFill>
                <a:latin typeface="Montserrat"/>
              </a:rPr>
              <a:t>nominated </a:t>
            </a:r>
            <a:r>
              <a:rPr lang="en-US" sz="1200" u="none" dirty="0">
                <a:solidFill>
                  <a:srgbClr val="223F6A"/>
                </a:solidFill>
                <a:latin typeface="Montserrat"/>
              </a:rPr>
              <a:t>by the Leaders League </a:t>
            </a:r>
            <a:r>
              <a:rPr lang="en-US" sz="1200" u="none" dirty="0" err="1">
                <a:solidFill>
                  <a:srgbClr val="223F6A"/>
                </a:solidFill>
                <a:latin typeface="Montserrat"/>
              </a:rPr>
              <a:t>rating agency as </a:t>
            </a:r>
            <a:r>
              <a:rPr lang="en-US" sz="1200" u="none" dirty="0">
                <a:solidFill>
                  <a:srgbClr val="223F6A"/>
                </a:solidFill>
                <a:latin typeface="Montserrat"/>
              </a:rPr>
              <a:t>an “Excellent Firm” 2025 </a:t>
            </a:r>
            <a:r>
              <a:rPr lang="en-US" sz="1200" u="none" dirty="0" err="1">
                <a:solidFill>
                  <a:srgbClr val="223F6A"/>
                </a:solidFill>
                <a:latin typeface="Montserrat"/>
              </a:rPr>
              <a:t>in </a:t>
            </a:r>
            <a:r>
              <a:rPr lang="en-US" sz="1200" u="none" dirty="0">
                <a:solidFill>
                  <a:srgbClr val="223F6A"/>
                </a:solidFill>
                <a:latin typeface="Montserrat"/>
              </a:rPr>
              <a:t>Transfer Pricing and </a:t>
            </a:r>
            <a:r>
              <a:rPr lang="en-US" sz="1200" u="none" dirty="0" err="1">
                <a:solidFill>
                  <a:srgbClr val="223F6A"/>
                </a:solidFill>
                <a:latin typeface="Montserrat"/>
              </a:rPr>
              <a:t>recognized </a:t>
            </a:r>
            <a:r>
              <a:rPr lang="en-US" sz="1200" u="none" dirty="0">
                <a:solidFill>
                  <a:srgbClr val="223F6A"/>
                </a:solidFill>
                <a:latin typeface="Montserrat"/>
              </a:rPr>
              <a:t>by World TP </a:t>
            </a:r>
            <a:r>
              <a:rPr lang="en-US" sz="1200" u="none" dirty="0" err="1">
                <a:solidFill>
                  <a:srgbClr val="223F6A"/>
                </a:solidFill>
                <a:latin typeface="Montserrat"/>
              </a:rPr>
              <a:t>as a leading firm in </a:t>
            </a:r>
            <a:r>
              <a:rPr lang="en-US" sz="1200" u="none" dirty="0">
                <a:solidFill>
                  <a:srgbClr val="223F6A"/>
                </a:solidFill>
                <a:latin typeface="Montserrat"/>
              </a:rPr>
              <a:t>the </a:t>
            </a:r>
            <a:r>
              <a:rPr lang="en-US" sz="1200" u="none" dirty="0" err="1">
                <a:solidFill>
                  <a:srgbClr val="223F6A"/>
                </a:solidFill>
                <a:latin typeface="Montserrat"/>
              </a:rPr>
              <a:t>countries where we operate</a:t>
            </a:r>
            <a:r>
              <a:rPr lang="en-US" sz="1200" u="none" dirty="0">
                <a:solidFill>
                  <a:srgbClr val="223F6A"/>
                </a:solidFill>
                <a:latin typeface="Montserrat"/>
              </a:rPr>
              <a:t>.</a:t>
            </a:r>
          </a:p>
        </p:txBody>
      </p:sp>
      <p:grpSp>
        <p:nvGrpSpPr>
          <p:cNvPr id="20" name="Group 20"/>
          <p:cNvGrpSpPr/>
          <p:nvPr/>
        </p:nvGrpSpPr>
        <p:grpSpPr>
          <a:xfrm>
            <a:off x="0" y="-30900"/>
            <a:ext cx="7560000" cy="250625"/>
            <a:chOff x="0" y="0"/>
            <a:chExt cx="2709333" cy="78745"/>
          </a:xfrm>
        </p:grpSpPr>
        <p:sp>
          <p:nvSpPr>
            <p:cNvPr id="21" name="Freeform 2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22" name="TextBox 2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26" name="Imagen 25">
            <a:extLst>
              <a:ext uri="{FF2B5EF4-FFF2-40B4-BE49-F238E27FC236}">
                <a16:creationId xmlns:a16="http://schemas.microsoft.com/office/drawing/2014/main" id="{1460910F-CDAF-4D0D-B5E8-C79ED6599F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áfico 29">
            <a:extLst>
              <a:ext uri="{FF2B5EF4-FFF2-40B4-BE49-F238E27FC236}">
                <a16:creationId xmlns:a16="http://schemas.microsoft.com/office/drawing/2014/main" id="{26B139DD-C729-4A12-8D3F-DF435DA072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5" name="Group 5"/>
          <p:cNvGrpSpPr/>
          <p:nvPr/>
        </p:nvGrpSpPr>
        <p:grpSpPr>
          <a:xfrm>
            <a:off x="6950053" y="10106294"/>
            <a:ext cx="415413" cy="415413"/>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pic>
        <p:nvPicPr>
          <p:cNvPr id="8" name="Picture 8"/>
          <p:cNvPicPr>
            <a:picLocks noChangeAspect="1"/>
          </p:cNvPicPr>
          <p:nvPr/>
        </p:nvPicPr>
        <p:blipFill>
          <a:blip r:embed="rId4">
            <a:alphaModFix amt="75000"/>
          </a:blip>
          <a:srcRect l="37110" r="13391"/>
          <a:stretch>
            <a:fillRect/>
          </a:stretch>
        </p:blipFill>
        <p:spPr>
          <a:xfrm>
            <a:off x="0" y="0"/>
            <a:ext cx="7560000" cy="9736751"/>
          </a:xfrm>
          <a:prstGeom prst="rect">
            <a:avLst/>
          </a:prstGeom>
        </p:spPr>
      </p:pic>
      <p:grpSp>
        <p:nvGrpSpPr>
          <p:cNvPr id="9" name="Group 9"/>
          <p:cNvGrpSpPr/>
          <p:nvPr/>
        </p:nvGrpSpPr>
        <p:grpSpPr>
          <a:xfrm>
            <a:off x="391165" y="2347718"/>
            <a:ext cx="6666835" cy="6808981"/>
            <a:chOff x="0" y="0"/>
            <a:chExt cx="2504417" cy="663577"/>
          </a:xfrm>
        </p:grpSpPr>
        <p:sp>
          <p:nvSpPr>
            <p:cNvPr id="10" name="Freeform 10"/>
            <p:cNvSpPr/>
            <p:nvPr/>
          </p:nvSpPr>
          <p:spPr>
            <a:xfrm>
              <a:off x="0" y="0"/>
              <a:ext cx="2504417" cy="663577"/>
            </a:xfrm>
            <a:custGeom>
              <a:avLst/>
              <a:gdLst/>
              <a:ahLst/>
              <a:cxnLst/>
              <a:rect l="l" t="t" r="r" b="b"/>
              <a:pathLst>
                <a:path w="2504417" h="663577">
                  <a:moveTo>
                    <a:pt x="0" y="0"/>
                  </a:moveTo>
                  <a:lnTo>
                    <a:pt x="2504417" y="0"/>
                  </a:lnTo>
                  <a:lnTo>
                    <a:pt x="2504417" y="663577"/>
                  </a:lnTo>
                  <a:lnTo>
                    <a:pt x="0" y="663577"/>
                  </a:lnTo>
                  <a:close/>
                </a:path>
              </a:pathLst>
            </a:custGeom>
            <a:solidFill>
              <a:srgbClr val="FFFFFF"/>
            </a:solidFill>
            <a:ln w="9525">
              <a:solidFill>
                <a:srgbClr val="272E50"/>
              </a:solidFill>
            </a:ln>
          </p:spPr>
          <p:txBody>
            <a:bodyPr/>
            <a:lstStyle/>
            <a:p>
              <a:endParaRPr lang="es-PE"/>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0" y="9723475"/>
            <a:ext cx="7560000" cy="219725"/>
            <a:chOff x="0" y="0"/>
            <a:chExt cx="2709333" cy="78745"/>
          </a:xfrm>
        </p:grpSpPr>
        <p:sp>
          <p:nvSpPr>
            <p:cNvPr id="13" name="Freeform 13"/>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16" name="Picture 16" descr="Logotipo&#10;&#10;El contenido generado por IA puede ser incorrecto.">
            <a:hlinkClick r:id="rId5" tooltip="https://www.leadersleague.com/es/rankings/asesores-para-direcciones-financieras-auditores-asesores-financieros-clasificacion-2023-auditor-y-asesor-contables-peru"/>
          </p:cNvPr>
          <p:cNvPicPr>
            <a:picLocks noChangeAspect="1"/>
          </p:cNvPicPr>
          <p:nvPr/>
        </p:nvPicPr>
        <p:blipFill>
          <a:blip r:embed="rId6"/>
          <a:srcRect/>
          <a:stretch/>
        </p:blipFill>
        <p:spPr>
          <a:xfrm>
            <a:off x="5409674" y="3067003"/>
            <a:ext cx="1518124" cy="1525153"/>
          </a:xfrm>
          <a:prstGeom prst="rect">
            <a:avLst/>
          </a:prstGeom>
        </p:spPr>
      </p:pic>
      <p:grpSp>
        <p:nvGrpSpPr>
          <p:cNvPr id="17" name="Group 17"/>
          <p:cNvGrpSpPr/>
          <p:nvPr/>
        </p:nvGrpSpPr>
        <p:grpSpPr>
          <a:xfrm>
            <a:off x="0" y="0"/>
            <a:ext cx="7560000" cy="219725"/>
            <a:chOff x="0" y="0"/>
            <a:chExt cx="2709333" cy="78745"/>
          </a:xfrm>
        </p:grpSpPr>
        <p:sp>
          <p:nvSpPr>
            <p:cNvPr id="18" name="Freeform 18"/>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9" name="TextBox 19"/>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26" name="Group 26"/>
          <p:cNvGrpSpPr/>
          <p:nvPr/>
        </p:nvGrpSpPr>
        <p:grpSpPr>
          <a:xfrm rot="-5400000">
            <a:off x="3256989" y="-2559777"/>
            <a:ext cx="851488" cy="7365466"/>
            <a:chOff x="0" y="0"/>
            <a:chExt cx="660400" cy="5938990"/>
          </a:xfrm>
        </p:grpSpPr>
        <p:sp>
          <p:nvSpPr>
            <p:cNvPr id="27" name="Freeform 27"/>
            <p:cNvSpPr/>
            <p:nvPr/>
          </p:nvSpPr>
          <p:spPr>
            <a:xfrm>
              <a:off x="0" y="0"/>
              <a:ext cx="660400" cy="5938990"/>
            </a:xfrm>
            <a:custGeom>
              <a:avLst/>
              <a:gdLst/>
              <a:ahLst/>
              <a:cxnLst/>
              <a:rect l="l" t="t" r="r" b="b"/>
              <a:pathLst>
                <a:path w="660400" h="5938990">
                  <a:moveTo>
                    <a:pt x="220252" y="5919921"/>
                  </a:moveTo>
                  <a:cubicBezTo>
                    <a:pt x="254109" y="5931435"/>
                    <a:pt x="292600" y="5938990"/>
                    <a:pt x="330378" y="5938990"/>
                  </a:cubicBezTo>
                  <a:cubicBezTo>
                    <a:pt x="368157" y="5938990"/>
                    <a:pt x="404509" y="5932513"/>
                    <a:pt x="438009" y="5920999"/>
                  </a:cubicBezTo>
                  <a:cubicBezTo>
                    <a:pt x="438723" y="5920640"/>
                    <a:pt x="439435" y="5920640"/>
                    <a:pt x="440148" y="5920280"/>
                  </a:cubicBezTo>
                  <a:cubicBezTo>
                    <a:pt x="565955" y="5874225"/>
                    <a:pt x="658618" y="5752611"/>
                    <a:pt x="660400" y="5496621"/>
                  </a:cubicBezTo>
                  <a:lnTo>
                    <a:pt x="660400" y="0"/>
                  </a:lnTo>
                  <a:lnTo>
                    <a:pt x="0" y="0"/>
                  </a:lnTo>
                  <a:lnTo>
                    <a:pt x="0" y="5492542"/>
                  </a:lnTo>
                  <a:cubicBezTo>
                    <a:pt x="1782" y="5753330"/>
                    <a:pt x="93019" y="5874945"/>
                    <a:pt x="220252" y="5919921"/>
                  </a:cubicBezTo>
                  <a:close/>
                </a:path>
              </a:pathLst>
            </a:custGeom>
            <a:solidFill>
              <a:srgbClr val="FFFFFF"/>
            </a:solidFill>
          </p:spPr>
          <p:txBody>
            <a:bodyPr/>
            <a:lstStyle/>
            <a:p>
              <a:endParaRPr lang="es-PE"/>
            </a:p>
          </p:txBody>
        </p:sp>
        <p:sp>
          <p:nvSpPr>
            <p:cNvPr id="28" name="TextBox 28"/>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31" name="TextBox 31"/>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u="none">
                <a:solidFill>
                  <a:srgbClr val="272E50"/>
                </a:solidFill>
                <a:latin typeface="Montserrat Bold"/>
              </a:rPr>
              <a:t>03</a:t>
            </a:r>
          </a:p>
        </p:txBody>
      </p:sp>
      <p:sp>
        <p:nvSpPr>
          <p:cNvPr id="32" name="TextBox 32"/>
          <p:cNvSpPr txBox="1"/>
          <p:nvPr/>
        </p:nvSpPr>
        <p:spPr>
          <a:xfrm>
            <a:off x="724506" y="2758009"/>
            <a:ext cx="4420984" cy="2381614"/>
          </a:xfrm>
          <a:prstGeom prst="rect">
            <a:avLst/>
          </a:prstGeom>
        </p:spPr>
        <p:txBody>
          <a:bodyPr wrap="square" lIns="0" tIns="0" rIns="0" bIns="0" rtlCol="0" anchor="t">
            <a:spAutoFit/>
          </a:bodyPr>
          <a:lstStyle/>
          <a:p>
            <a:pPr marL="0" lvl="0" indent="0" algn="just">
              <a:lnSpc>
                <a:spcPts val="1680"/>
              </a:lnSpc>
              <a:spcBef>
                <a:spcPct val="0"/>
              </a:spcBef>
            </a:pPr>
            <a:r>
              <a:rPr lang="en-US" sz="1200" u="none" dirty="0">
                <a:solidFill>
                  <a:srgbClr val="223F6A"/>
                </a:solidFill>
                <a:latin typeface="Montserrat"/>
              </a:rPr>
              <a:t>Leaders League, </a:t>
            </a:r>
            <a:r>
              <a:rPr lang="en-US" sz="1200" u="none" dirty="0" err="1">
                <a:solidFill>
                  <a:srgbClr val="223F6A"/>
                </a:solidFill>
                <a:latin typeface="Montserrat"/>
              </a:rPr>
              <a:t>a French rating agency</a:t>
            </a:r>
            <a:r>
              <a:rPr lang="en-US" sz="1200" u="none" dirty="0">
                <a:solidFill>
                  <a:srgbClr val="223F6A"/>
                </a:solidFill>
                <a:latin typeface="Montserrat"/>
              </a:rPr>
              <a:t>, has recognized VAG Global </a:t>
            </a:r>
            <a:r>
              <a:rPr lang="en-US" sz="1200" u="none" dirty="0" err="1">
                <a:solidFill>
                  <a:srgbClr val="223F6A"/>
                </a:solidFill>
                <a:latin typeface="Montserrat"/>
              </a:rPr>
              <a:t>in its</a:t>
            </a:r>
            <a:r>
              <a:rPr lang="en-US" sz="1200" dirty="0">
                <a:solidFill>
                  <a:srgbClr val="223F6A"/>
                </a:solidFill>
                <a:latin typeface="Montserrat"/>
              </a:rPr>
              <a:t> 2026</a:t>
            </a:r>
            <a:r>
              <a:rPr lang="en-US" sz="1200" u="none" dirty="0">
                <a:solidFill>
                  <a:srgbClr val="223F6A"/>
                </a:solidFill>
                <a:latin typeface="Montserrat"/>
              </a:rPr>
              <a:t> Ranking </a:t>
            </a:r>
            <a:r>
              <a:rPr lang="en-US" sz="1200" u="none" dirty="0" err="1">
                <a:solidFill>
                  <a:srgbClr val="223F6A"/>
                </a:solidFill>
                <a:latin typeface="Montserrat"/>
              </a:rPr>
              <a:t>as one </a:t>
            </a:r>
            <a:r>
              <a:rPr lang="en-US" sz="1200" u="none" dirty="0">
                <a:solidFill>
                  <a:srgbClr val="223F6A"/>
                </a:solidFill>
                <a:latin typeface="Montserrat"/>
              </a:rPr>
              <a:t>of the </a:t>
            </a:r>
            <a:r>
              <a:rPr lang="en-US" sz="1200" u="none" dirty="0" err="1">
                <a:solidFill>
                  <a:srgbClr val="223F6A"/>
                </a:solidFill>
                <a:latin typeface="Montserrat"/>
              </a:rPr>
              <a:t>best consulting firms</a:t>
            </a:r>
            <a:r>
              <a:rPr lang="en-US" sz="1200" u="none" dirty="0">
                <a:solidFill>
                  <a:srgbClr val="223F6A"/>
                </a:solidFill>
                <a:latin typeface="Montserrat"/>
              </a:rPr>
              <a:t>, </a:t>
            </a:r>
            <a:r>
              <a:rPr lang="en-US" sz="1200" u="none" dirty="0" err="1">
                <a:solidFill>
                  <a:srgbClr val="223F6A"/>
                </a:solidFill>
                <a:latin typeface="Montserrat"/>
              </a:rPr>
              <a:t>placing it in </a:t>
            </a:r>
            <a:r>
              <a:rPr lang="en-US" sz="1200" u="none" dirty="0">
                <a:solidFill>
                  <a:srgbClr val="223F6A"/>
                </a:solidFill>
                <a:latin typeface="Montserrat"/>
              </a:rPr>
              <a:t>the </a:t>
            </a:r>
            <a:r>
              <a:rPr lang="en-US" sz="1200" u="none" dirty="0" err="1">
                <a:solidFill>
                  <a:srgbClr val="223F6A"/>
                </a:solidFill>
                <a:latin typeface="Montserrat Bold"/>
              </a:rPr>
              <a:t>“Highly </a:t>
            </a:r>
            <a:r>
              <a:rPr lang="en-US" sz="1200" u="none" dirty="0">
                <a:solidFill>
                  <a:srgbClr val="223F6A"/>
                </a:solidFill>
                <a:latin typeface="Montserrat Bold"/>
              </a:rPr>
              <a:t>Recommended” </a:t>
            </a:r>
            <a:r>
              <a:rPr lang="en-US" sz="1200" u="none" dirty="0" err="1">
                <a:solidFill>
                  <a:srgbClr val="223F6A"/>
                </a:solidFill>
                <a:latin typeface="Montserrat"/>
              </a:rPr>
              <a:t>category under </a:t>
            </a:r>
            <a:r>
              <a:rPr lang="en-US" sz="1200" u="none" dirty="0">
                <a:solidFill>
                  <a:srgbClr val="223F6A"/>
                </a:solidFill>
                <a:latin typeface="Montserrat"/>
              </a:rPr>
              <a:t>the “Auditors and </a:t>
            </a:r>
            <a:r>
              <a:rPr lang="en-US" sz="1200" u="none" dirty="0" err="1">
                <a:solidFill>
                  <a:srgbClr val="223F6A"/>
                </a:solidFill>
                <a:latin typeface="Montserrat"/>
              </a:rPr>
              <a:t>Financial </a:t>
            </a:r>
            <a:r>
              <a:rPr lang="en-US" sz="1200" u="none" dirty="0">
                <a:solidFill>
                  <a:srgbClr val="223F6A"/>
                </a:solidFill>
                <a:latin typeface="Montserrat"/>
              </a:rPr>
              <a:t>Advisors” </a:t>
            </a:r>
            <a:r>
              <a:rPr lang="en-US" sz="1200" u="none" dirty="0" err="1">
                <a:solidFill>
                  <a:srgbClr val="223F6A"/>
                </a:solidFill>
                <a:latin typeface="Montserrat"/>
              </a:rPr>
              <a:t>section</a:t>
            </a:r>
            <a:r>
              <a:rPr lang="en-US" sz="1200" u="none" dirty="0">
                <a:solidFill>
                  <a:srgbClr val="223F6A"/>
                </a:solidFill>
                <a:latin typeface="Montserrat"/>
              </a:rPr>
              <a:t>. </a:t>
            </a:r>
            <a:endParaRPr lang="en-US" sz="1200" dirty="0">
              <a:solidFill>
                <a:srgbClr val="223F6A"/>
              </a:solidFill>
              <a:latin typeface="Montserrat"/>
            </a:endParaRPr>
          </a:p>
          <a:p>
            <a:pPr marL="0" lvl="0" indent="0" algn="just">
              <a:lnSpc>
                <a:spcPts val="1680"/>
              </a:lnSpc>
              <a:spcBef>
                <a:spcPct val="0"/>
              </a:spcBef>
            </a:pPr>
            <a:endParaRPr lang="en-US" sz="1200" u="none" dirty="0">
              <a:solidFill>
                <a:srgbClr val="223F6A"/>
              </a:solidFill>
              <a:latin typeface="Montserrat"/>
            </a:endParaRPr>
          </a:p>
          <a:p>
            <a:pPr marL="0" lvl="0" indent="0" algn="just">
              <a:lnSpc>
                <a:spcPts val="1680"/>
              </a:lnSpc>
              <a:spcBef>
                <a:spcPct val="0"/>
              </a:spcBef>
            </a:pPr>
            <a:r>
              <a:rPr lang="en-US" sz="1200" u="none">
                <a:solidFill>
                  <a:srgbClr val="223F6A"/>
                </a:solidFill>
                <a:latin typeface="Montserrat"/>
              </a:rPr>
              <a:t>You </a:t>
            </a:r>
            <a:r>
              <a:rPr lang="en-US" sz="1200" u="none" err="1">
                <a:solidFill>
                  <a:srgbClr val="223F6A"/>
                </a:solidFill>
                <a:latin typeface="Montserrat"/>
              </a:rPr>
              <a:t>can view the </a:t>
            </a:r>
            <a:r>
              <a:rPr lang="en-US" sz="1200" u="none">
                <a:solidFill>
                  <a:srgbClr val="223F6A"/>
                </a:solidFill>
                <a:latin typeface="Montserrat"/>
              </a:rPr>
              <a:t>ranking at </a:t>
            </a:r>
            <a:r>
              <a:rPr lang="en-US" sz="1200" u="none" err="1">
                <a:solidFill>
                  <a:srgbClr val="223F6A"/>
                </a:solidFill>
                <a:latin typeface="Montserrat"/>
              </a:rPr>
              <a:t>the following </a:t>
            </a:r>
            <a:r>
              <a:rPr lang="en-US" sz="1200" u="none">
                <a:solidFill>
                  <a:srgbClr val="223F6A"/>
                </a:solidFill>
                <a:latin typeface="Montserrat"/>
              </a:rPr>
              <a:t>link:</a:t>
            </a:r>
            <a:r>
              <a:rPr lang="en-US" sz="1200" dirty="0">
                <a:solidFill>
                  <a:srgbClr val="223F6A"/>
                </a:solidFill>
                <a:latin typeface="Montserrat"/>
                <a:ea typeface="+mn-lt"/>
                <a:cs typeface="+mn-lt"/>
                <a:hlinkClick r:id="rId7"/>
              </a:rPr>
              <a:t> https://www.leadersleague.com/en/rankings/consulting-services-financial-and-administration-auditors-and-financial-advisors-auditing-and-accounting-firms-peru-2026</a:t>
            </a:r>
            <a:endParaRPr lang="en-US" sz="1200" u="none" dirty="0">
              <a:solidFill>
                <a:srgbClr val="223F6A"/>
              </a:solidFill>
              <a:latin typeface="Montserrat"/>
              <a:ea typeface="+mn-lt"/>
              <a:cs typeface="+mn-lt"/>
              <a:hlinkClick r:id="rId7"/>
            </a:endParaRPr>
          </a:p>
        </p:txBody>
      </p:sp>
      <p:sp>
        <p:nvSpPr>
          <p:cNvPr id="33" name="TextBox 33"/>
          <p:cNvSpPr txBox="1"/>
          <p:nvPr/>
        </p:nvSpPr>
        <p:spPr>
          <a:xfrm>
            <a:off x="273050" y="901378"/>
            <a:ext cx="6624202"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INTERNATIONAL RECOGNITION</a:t>
            </a:r>
          </a:p>
        </p:txBody>
      </p:sp>
      <p:pic>
        <p:nvPicPr>
          <p:cNvPr id="21" name="Imagen 20">
            <a:extLst>
              <a:ext uri="{FF2B5EF4-FFF2-40B4-BE49-F238E27FC236}">
                <a16:creationId xmlns:a16="http://schemas.microsoft.com/office/drawing/2014/main" id="{ADCCEBAC-9FBB-4C1A-B658-81F08D9C02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1867" y="7693333"/>
            <a:ext cx="4876621" cy="876268"/>
          </a:xfrm>
          <a:prstGeom prst="rect">
            <a:avLst/>
          </a:prstGeom>
        </p:spPr>
      </p:pic>
      <p:sp>
        <p:nvSpPr>
          <p:cNvPr id="29" name="CuadroTexto 28">
            <a:extLst>
              <a:ext uri="{FF2B5EF4-FFF2-40B4-BE49-F238E27FC236}">
                <a16:creationId xmlns:a16="http://schemas.microsoft.com/office/drawing/2014/main" id="{A0D1DC9B-B849-4082-A120-2CC5BCE17E95}"/>
              </a:ext>
            </a:extLst>
          </p:cNvPr>
          <p:cNvSpPr txBox="1"/>
          <p:nvPr/>
        </p:nvSpPr>
        <p:spPr>
          <a:xfrm>
            <a:off x="727474" y="5341434"/>
            <a:ext cx="5951196" cy="2163606"/>
          </a:xfrm>
          <a:prstGeom prst="rect">
            <a:avLst/>
          </a:prstGeom>
        </p:spPr>
        <p:txBody>
          <a:bodyPr wrap="square" lIns="0" tIns="0" rIns="0" bIns="0" rtlCol="0" anchor="t">
            <a:spAutoFit/>
          </a:bodyPr>
          <a:lstStyle>
            <a:defPPr>
              <a:defRPr lang="en-US"/>
            </a:defPPr>
            <a:lvl1pPr lvl="0" indent="0" algn="just">
              <a:lnSpc>
                <a:spcPts val="1680"/>
              </a:lnSpc>
              <a:spcBef>
                <a:spcPct val="0"/>
              </a:spcBef>
              <a:defRPr sz="1200" u="none">
                <a:solidFill>
                  <a:srgbClr val="223F6A"/>
                </a:solidFill>
                <a:latin typeface="Montserrat"/>
              </a:defRPr>
            </a:lvl1pPr>
          </a:lstStyle>
          <a:p>
            <a:r>
              <a:rPr lang="es-ES" dirty="0"/>
              <a:t>At VAG Global, we reaffirm our commitment to the highest standards of professional quality through our membership in </a:t>
            </a:r>
            <a:r>
              <a:rPr lang="es-ES" dirty="0" err="1"/>
              <a:t>the Forum of Firms</a:t>
            </a:r>
            <a:r>
              <a:rPr lang="es-ES" dirty="0"/>
              <a:t>, an international association that brings together networks of audit firms promoting consistent, high-quality global practices in cross-border auditing.</a:t>
            </a:r>
          </a:p>
          <a:p>
            <a:endParaRPr lang="es-ES" dirty="0"/>
          </a:p>
          <a:p>
            <a:r>
              <a:rPr lang="es-ES" dirty="0"/>
              <a:t>Being part of this prestigious organization, supported by the International </a:t>
            </a:r>
            <a:r>
              <a:rPr lang="es-ES" dirty="0" err="1"/>
              <a:t>Federation of Accountants </a:t>
            </a:r>
            <a:r>
              <a:rPr lang="es-ES" dirty="0"/>
              <a:t>(IFAC), ensures that our methodologies, processes, and quality reviews are aligned with international auditing standards and professional ethics.</a:t>
            </a:r>
          </a:p>
        </p:txBody>
      </p:sp>
      <p:pic>
        <p:nvPicPr>
          <p:cNvPr id="35" name="Imagen 34">
            <a:extLst>
              <a:ext uri="{FF2B5EF4-FFF2-40B4-BE49-F238E27FC236}">
                <a16:creationId xmlns:a16="http://schemas.microsoft.com/office/drawing/2014/main" id="{B41D3412-9AC7-4239-B0E7-CAFB09B7E72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áfico 56">
            <a:extLst>
              <a:ext uri="{FF2B5EF4-FFF2-40B4-BE49-F238E27FC236}">
                <a16:creationId xmlns:a16="http://schemas.microsoft.com/office/drawing/2014/main" id="{0F12DB8C-EBDC-459B-B10B-E8D7E14E51E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5" name="Group 5"/>
          <p:cNvGrpSpPr/>
          <p:nvPr/>
        </p:nvGrpSpPr>
        <p:grpSpPr>
          <a:xfrm>
            <a:off x="0" y="9723475"/>
            <a:ext cx="7560000" cy="219725"/>
            <a:chOff x="0" y="0"/>
            <a:chExt cx="2709333" cy="78745"/>
          </a:xfrm>
        </p:grpSpPr>
        <p:sp>
          <p:nvSpPr>
            <p:cNvPr id="6" name="Freeform 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9" name="Picture 9"/>
          <p:cNvPicPr>
            <a:picLocks noChangeAspect="1"/>
          </p:cNvPicPr>
          <p:nvPr/>
        </p:nvPicPr>
        <p:blipFill>
          <a:blip r:embed="rId4">
            <a:alphaModFix amt="9999"/>
          </a:blip>
          <a:srcRect l="15873" r="9421"/>
          <a:stretch>
            <a:fillRect/>
          </a:stretch>
        </p:blipFill>
        <p:spPr>
          <a:xfrm>
            <a:off x="0" y="0"/>
            <a:ext cx="7560000" cy="9723475"/>
          </a:xfrm>
          <a:prstGeom prst="rect">
            <a:avLst/>
          </a:prstGeom>
        </p:spPr>
      </p:pic>
      <p:grpSp>
        <p:nvGrpSpPr>
          <p:cNvPr id="10" name="Group 10"/>
          <p:cNvGrpSpPr/>
          <p:nvPr/>
        </p:nvGrpSpPr>
        <p:grpSpPr>
          <a:xfrm>
            <a:off x="1062014" y="2742304"/>
            <a:ext cx="5164602" cy="4976027"/>
            <a:chOff x="0" y="0"/>
            <a:chExt cx="6886136" cy="6634703"/>
          </a:xfrm>
        </p:grpSpPr>
        <p:sp>
          <p:nvSpPr>
            <p:cNvPr id="11" name="TextBox 11"/>
            <p:cNvSpPr txBox="1"/>
            <p:nvPr/>
          </p:nvSpPr>
          <p:spPr>
            <a:xfrm>
              <a:off x="5206144" y="67664"/>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1</a:t>
              </a:r>
            </a:p>
            <a:p>
              <a:pPr algn="ctr">
                <a:lnSpc>
                  <a:spcPts val="1341"/>
                </a:lnSpc>
              </a:pPr>
              <a:r>
                <a:rPr lang="en-US" sz="958">
                  <a:solidFill>
                    <a:srgbClr val="FFFFFF"/>
                  </a:solidFill>
                  <a:latin typeface="Arimo"/>
                </a:rPr>
                <a:t>20%</a:t>
              </a:r>
            </a:p>
          </p:txBody>
        </p:sp>
        <p:sp>
          <p:nvSpPr>
            <p:cNvPr id="12" name="TextBox 12"/>
            <p:cNvSpPr txBox="1"/>
            <p:nvPr/>
          </p:nvSpPr>
          <p:spPr>
            <a:xfrm>
              <a:off x="6435148" y="3850148"/>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2</a:t>
              </a:r>
            </a:p>
            <a:p>
              <a:pPr algn="ctr">
                <a:lnSpc>
                  <a:spcPts val="1341"/>
                </a:lnSpc>
              </a:pPr>
              <a:r>
                <a:rPr lang="en-US" sz="958">
                  <a:solidFill>
                    <a:srgbClr val="FFFFFF"/>
                  </a:solidFill>
                  <a:latin typeface="Arimo"/>
                </a:rPr>
                <a:t>20%</a:t>
              </a:r>
            </a:p>
          </p:txBody>
        </p:sp>
        <p:sp>
          <p:nvSpPr>
            <p:cNvPr id="13" name="TextBox 13"/>
            <p:cNvSpPr txBox="1"/>
            <p:nvPr/>
          </p:nvSpPr>
          <p:spPr>
            <a:xfrm>
              <a:off x="3217574" y="6187853"/>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3</a:t>
              </a:r>
            </a:p>
            <a:p>
              <a:pPr algn="ctr">
                <a:lnSpc>
                  <a:spcPts val="1341"/>
                </a:lnSpc>
              </a:pPr>
              <a:r>
                <a:rPr lang="en-US" sz="958">
                  <a:solidFill>
                    <a:srgbClr val="FFFFFF"/>
                  </a:solidFill>
                  <a:latin typeface="Arimo"/>
                </a:rPr>
                <a:t>20%</a:t>
              </a:r>
            </a:p>
          </p:txBody>
        </p:sp>
        <p:sp>
          <p:nvSpPr>
            <p:cNvPr id="14" name="TextBox 14"/>
            <p:cNvSpPr txBox="1"/>
            <p:nvPr/>
          </p:nvSpPr>
          <p:spPr>
            <a:xfrm>
              <a:off x="0" y="3850148"/>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4</a:t>
              </a:r>
            </a:p>
            <a:p>
              <a:pPr algn="ctr">
                <a:lnSpc>
                  <a:spcPts val="1341"/>
                </a:lnSpc>
              </a:pPr>
              <a:r>
                <a:rPr lang="en-US" sz="958">
                  <a:solidFill>
                    <a:srgbClr val="FFFFFF"/>
                  </a:solidFill>
                  <a:latin typeface="Arimo"/>
                </a:rPr>
                <a:t>20%</a:t>
              </a:r>
            </a:p>
          </p:txBody>
        </p:sp>
        <p:sp>
          <p:nvSpPr>
            <p:cNvPr id="15" name="TextBox 15"/>
            <p:cNvSpPr txBox="1"/>
            <p:nvPr/>
          </p:nvSpPr>
          <p:spPr>
            <a:xfrm>
              <a:off x="1229004" y="67664"/>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5</a:t>
              </a:r>
            </a:p>
            <a:p>
              <a:pPr algn="ctr">
                <a:lnSpc>
                  <a:spcPts val="1341"/>
                </a:lnSpc>
              </a:pPr>
              <a:r>
                <a:rPr lang="en-US" sz="958">
                  <a:solidFill>
                    <a:srgbClr val="FFFFFF"/>
                  </a:solidFill>
                  <a:latin typeface="Arimo"/>
                </a:rPr>
                <a:t>20%</a:t>
              </a:r>
            </a:p>
          </p:txBody>
        </p:sp>
        <p:grpSp>
          <p:nvGrpSpPr>
            <p:cNvPr id="16" name="Group 16"/>
            <p:cNvGrpSpPr>
              <a:grpSpLocks noChangeAspect="1"/>
            </p:cNvGrpSpPr>
            <p:nvPr/>
          </p:nvGrpSpPr>
          <p:grpSpPr>
            <a:xfrm>
              <a:off x="400660" y="0"/>
              <a:ext cx="6084815" cy="6084815"/>
              <a:chOff x="0" y="0"/>
              <a:chExt cx="2540000" cy="2540000"/>
            </a:xfrm>
          </p:grpSpPr>
          <p:sp>
            <p:nvSpPr>
              <p:cNvPr id="17" name="Freeform 17"/>
              <p:cNvSpPr/>
              <p:nvPr/>
            </p:nvSpPr>
            <p:spPr>
              <a:xfrm>
                <a:off x="1270000" y="0"/>
                <a:ext cx="1225947" cy="1270000"/>
              </a:xfrm>
              <a:custGeom>
                <a:avLst/>
                <a:gdLst/>
                <a:ahLst/>
                <a:cxnLst/>
                <a:rect l="l" t="t" r="r" b="b"/>
                <a:pathLst>
                  <a:path w="1225947" h="1270000">
                    <a:moveTo>
                      <a:pt x="0" y="0"/>
                    </a:moveTo>
                    <a:cubicBezTo>
                      <a:pt x="573695" y="0"/>
                      <a:pt x="1076156" y="384611"/>
                      <a:pt x="1225947" y="938406"/>
                    </a:cubicBezTo>
                    <a:lnTo>
                      <a:pt x="0" y="1270000"/>
                    </a:lnTo>
                    <a:close/>
                  </a:path>
                </a:pathLst>
              </a:custGeom>
              <a:solidFill>
                <a:srgbClr val="3EDAD8"/>
              </a:solidFill>
            </p:spPr>
            <p:txBody>
              <a:bodyPr/>
              <a:lstStyle/>
              <a:p>
                <a:endParaRPr lang="es-PE"/>
              </a:p>
            </p:txBody>
          </p:sp>
          <p:sp>
            <p:nvSpPr>
              <p:cNvPr id="18" name="Freeform 18"/>
              <p:cNvSpPr/>
              <p:nvPr/>
            </p:nvSpPr>
            <p:spPr>
              <a:xfrm>
                <a:off x="1270000" y="877548"/>
                <a:ext cx="1385123" cy="1455928"/>
              </a:xfrm>
              <a:custGeom>
                <a:avLst/>
                <a:gdLst/>
                <a:ahLst/>
                <a:cxnLst/>
                <a:rect l="l" t="t" r="r" b="b"/>
                <a:pathLst>
                  <a:path w="1385123" h="1455928">
                    <a:moveTo>
                      <a:pt x="1207842" y="0"/>
                    </a:moveTo>
                    <a:cubicBezTo>
                      <a:pt x="1385123" y="545617"/>
                      <a:pt x="1174606" y="1142337"/>
                      <a:pt x="694203" y="1455928"/>
                    </a:cubicBezTo>
                    <a:lnTo>
                      <a:pt x="0" y="392452"/>
                    </a:lnTo>
                    <a:close/>
                  </a:path>
                </a:pathLst>
              </a:custGeom>
              <a:solidFill>
                <a:srgbClr val="00AECA"/>
              </a:solidFill>
            </p:spPr>
            <p:txBody>
              <a:bodyPr/>
              <a:lstStyle/>
              <a:p>
                <a:endParaRPr lang="es-PE"/>
              </a:p>
            </p:txBody>
          </p:sp>
          <p:sp>
            <p:nvSpPr>
              <p:cNvPr id="19" name="Freeform 19"/>
              <p:cNvSpPr/>
              <p:nvPr/>
            </p:nvSpPr>
            <p:spPr>
              <a:xfrm>
                <a:off x="473094" y="1270000"/>
                <a:ext cx="1543393" cy="1364661"/>
              </a:xfrm>
              <a:custGeom>
                <a:avLst/>
                <a:gdLst/>
                <a:ahLst/>
                <a:cxnLst/>
                <a:rect l="l" t="t" r="r" b="b"/>
                <a:pathLst>
                  <a:path w="1543393" h="1364661">
                    <a:moveTo>
                      <a:pt x="1543393" y="1027452"/>
                    </a:moveTo>
                    <a:cubicBezTo>
                      <a:pt x="1079264" y="1364661"/>
                      <a:pt x="446696" y="1348844"/>
                      <a:pt x="0" y="988859"/>
                    </a:cubicBezTo>
                    <a:lnTo>
                      <a:pt x="796906" y="0"/>
                    </a:lnTo>
                    <a:close/>
                  </a:path>
                </a:pathLst>
              </a:custGeom>
              <a:solidFill>
                <a:srgbClr val="0081B4"/>
              </a:solidFill>
            </p:spPr>
            <p:txBody>
              <a:bodyPr/>
              <a:lstStyle/>
              <a:p>
                <a:endParaRPr lang="es-PE"/>
              </a:p>
            </p:txBody>
          </p:sp>
          <p:sp>
            <p:nvSpPr>
              <p:cNvPr id="20" name="Freeform 20"/>
              <p:cNvSpPr/>
              <p:nvPr/>
            </p:nvSpPr>
            <p:spPr>
              <a:xfrm>
                <a:off x="-121047" y="817672"/>
                <a:ext cx="1391047" cy="1479780"/>
              </a:xfrm>
              <a:custGeom>
                <a:avLst/>
                <a:gdLst/>
                <a:ahLst/>
                <a:cxnLst/>
                <a:rect l="l" t="t" r="r" b="b"/>
                <a:pathLst>
                  <a:path w="1391047" h="1479780">
                    <a:moveTo>
                      <a:pt x="644560" y="1479780"/>
                    </a:moveTo>
                    <a:cubicBezTo>
                      <a:pt x="180430" y="1142570"/>
                      <a:pt x="0" y="536074"/>
                      <a:pt x="204329" y="0"/>
                    </a:cubicBezTo>
                    <a:lnTo>
                      <a:pt x="1391047" y="452328"/>
                    </a:lnTo>
                    <a:close/>
                  </a:path>
                </a:pathLst>
              </a:custGeom>
              <a:solidFill>
                <a:srgbClr val="005694"/>
              </a:solidFill>
            </p:spPr>
            <p:txBody>
              <a:bodyPr/>
              <a:lstStyle/>
              <a:p>
                <a:endParaRPr lang="es-PE"/>
              </a:p>
            </p:txBody>
          </p:sp>
          <p:sp>
            <p:nvSpPr>
              <p:cNvPr id="21" name="Freeform 21"/>
              <p:cNvSpPr/>
              <p:nvPr/>
            </p:nvSpPr>
            <p:spPr>
              <a:xfrm>
                <a:off x="62158" y="0"/>
                <a:ext cx="1207842" cy="1270000"/>
              </a:xfrm>
              <a:custGeom>
                <a:avLst/>
                <a:gdLst/>
                <a:ahLst/>
                <a:cxnLst/>
                <a:rect l="l" t="t" r="r" b="b"/>
                <a:pathLst>
                  <a:path w="1207842" h="1270000">
                    <a:moveTo>
                      <a:pt x="0" y="877548"/>
                    </a:moveTo>
                    <a:cubicBezTo>
                      <a:pt x="170006" y="354324"/>
                      <a:pt x="657564" y="55"/>
                      <a:pt x="1207715" y="0"/>
                    </a:cubicBezTo>
                    <a:lnTo>
                      <a:pt x="1207842" y="1270000"/>
                    </a:lnTo>
                    <a:close/>
                  </a:path>
                </a:pathLst>
              </a:custGeom>
              <a:solidFill>
                <a:srgbClr val="122C6C"/>
              </a:solidFill>
            </p:spPr>
            <p:txBody>
              <a:bodyPr/>
              <a:lstStyle/>
              <a:p>
                <a:endParaRPr lang="es-PE"/>
              </a:p>
            </p:txBody>
          </p:sp>
        </p:gr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87170" y="3151810"/>
            <a:ext cx="3714290" cy="3714290"/>
          </a:xfrm>
          <a:prstGeom prst="rect">
            <a:avLst/>
          </a:prstGeom>
        </p:spPr>
      </p:pic>
      <p:pic>
        <p:nvPicPr>
          <p:cNvPr id="23" name="Picture 23"/>
          <p:cNvPicPr>
            <a:picLocks noChangeAspect="1"/>
          </p:cNvPicPr>
          <p:nvPr/>
        </p:nvPicPr>
        <p:blipFill>
          <a:blip r:embed="rId7"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2630" y="6648724"/>
            <a:ext cx="878342" cy="878342"/>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5183" y="2879752"/>
            <a:ext cx="878342" cy="878342"/>
          </a:xfrm>
          <a:prstGeom prst="rect">
            <a:avLst/>
          </a:prstGeom>
        </p:spPr>
      </p:pic>
      <p:pic>
        <p:nvPicPr>
          <p:cNvPr id="25" name="Picture 25"/>
          <p:cNvPicPr>
            <a:picLocks noChangeAspect="1"/>
          </p:cNvPicPr>
          <p:nvPr/>
        </p:nvPicPr>
        <p:blipFill>
          <a:blip r:embed="rId9"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47840" y="5230318"/>
            <a:ext cx="878342" cy="878342"/>
          </a:xfrm>
          <a:prstGeom prst="rect">
            <a:avLst/>
          </a:prstGeom>
        </p:spPr>
      </p:pic>
      <p:pic>
        <p:nvPicPr>
          <p:cNvPr id="26" name="Picture 2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64304" y="5225555"/>
            <a:ext cx="878342" cy="878342"/>
          </a:xfrm>
          <a:prstGeom prst="rect">
            <a:avLst/>
          </a:prstGeom>
        </p:spPr>
      </p:pic>
      <p:pic>
        <p:nvPicPr>
          <p:cNvPr id="27" name="Picture 2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355303" y="5416554"/>
            <a:ext cx="496344" cy="496344"/>
          </a:xfrm>
          <a:prstGeom prst="rect">
            <a:avLst/>
          </a:prstGeom>
        </p:spPr>
      </p:pic>
      <p:pic>
        <p:nvPicPr>
          <p:cNvPr id="28" name="Picture 2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568725" y="2943404"/>
            <a:ext cx="878342" cy="878342"/>
          </a:xfrm>
          <a:prstGeom prst="rect">
            <a:avLst/>
          </a:prstGeom>
        </p:spPr>
      </p:pic>
      <p:grpSp>
        <p:nvGrpSpPr>
          <p:cNvPr id="30" name="Group 30"/>
          <p:cNvGrpSpPr/>
          <p:nvPr/>
        </p:nvGrpSpPr>
        <p:grpSpPr>
          <a:xfrm rot="-5400000">
            <a:off x="1856101" y="-1158889"/>
            <a:ext cx="851488" cy="4563690"/>
            <a:chOff x="0" y="0"/>
            <a:chExt cx="660400" cy="3765980"/>
          </a:xfrm>
        </p:grpSpPr>
        <p:sp>
          <p:nvSpPr>
            <p:cNvPr id="31" name="Freeform 31"/>
            <p:cNvSpPr/>
            <p:nvPr/>
          </p:nvSpPr>
          <p:spPr>
            <a:xfrm>
              <a:off x="0" y="0"/>
              <a:ext cx="660400" cy="3765980"/>
            </a:xfrm>
            <a:custGeom>
              <a:avLst/>
              <a:gdLst/>
              <a:ahLst/>
              <a:cxnLst/>
              <a:rect l="l" t="t" r="r" b="b"/>
              <a:pathLst>
                <a:path w="660400" h="3765980">
                  <a:moveTo>
                    <a:pt x="220252" y="3746911"/>
                  </a:moveTo>
                  <a:cubicBezTo>
                    <a:pt x="254109" y="3758425"/>
                    <a:pt x="292600" y="3765980"/>
                    <a:pt x="330378" y="3765980"/>
                  </a:cubicBezTo>
                  <a:cubicBezTo>
                    <a:pt x="368157" y="3765980"/>
                    <a:pt x="404509" y="3759503"/>
                    <a:pt x="438009" y="3747989"/>
                  </a:cubicBezTo>
                  <a:cubicBezTo>
                    <a:pt x="438723" y="3747630"/>
                    <a:pt x="439435" y="3747630"/>
                    <a:pt x="440148" y="3747270"/>
                  </a:cubicBezTo>
                  <a:cubicBezTo>
                    <a:pt x="565955" y="3701216"/>
                    <a:pt x="658618" y="3579602"/>
                    <a:pt x="660400" y="3371880"/>
                  </a:cubicBezTo>
                  <a:lnTo>
                    <a:pt x="660400" y="0"/>
                  </a:lnTo>
                  <a:lnTo>
                    <a:pt x="0" y="0"/>
                  </a:lnTo>
                  <a:lnTo>
                    <a:pt x="0" y="3369378"/>
                  </a:lnTo>
                  <a:cubicBezTo>
                    <a:pt x="1782" y="3580320"/>
                    <a:pt x="93019" y="3701936"/>
                    <a:pt x="220252" y="3746911"/>
                  </a:cubicBezTo>
                  <a:close/>
                </a:path>
              </a:pathLst>
            </a:custGeom>
            <a:solidFill>
              <a:srgbClr val="FFFFFF"/>
            </a:solidFill>
          </p:spPr>
          <p:txBody>
            <a:bodyPr/>
            <a:lstStyle/>
            <a:p>
              <a:endParaRPr lang="es-PE"/>
            </a:p>
          </p:txBody>
        </p:sp>
        <p:sp>
          <p:nvSpPr>
            <p:cNvPr id="32" name="TextBox 32"/>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33" name="AutoShape 33"/>
          <p:cNvSpPr/>
          <p:nvPr/>
        </p:nvSpPr>
        <p:spPr>
          <a:xfrm>
            <a:off x="309476" y="3318923"/>
            <a:ext cx="1625706" cy="0"/>
          </a:xfrm>
          <a:prstGeom prst="line">
            <a:avLst/>
          </a:prstGeom>
          <a:ln w="9525" cap="flat">
            <a:solidFill>
              <a:srgbClr val="13538A"/>
            </a:solidFill>
            <a:prstDash val="solid"/>
            <a:headEnd type="none" w="sm" len="sm"/>
            <a:tailEnd type="none" w="sm" len="sm"/>
          </a:ln>
        </p:spPr>
        <p:txBody>
          <a:bodyPr/>
          <a:lstStyle/>
          <a:p>
            <a:endParaRPr lang="es-PE"/>
          </a:p>
        </p:txBody>
      </p:sp>
      <p:sp>
        <p:nvSpPr>
          <p:cNvPr id="34" name="AutoShape 34"/>
          <p:cNvSpPr/>
          <p:nvPr/>
        </p:nvSpPr>
        <p:spPr>
          <a:xfrm>
            <a:off x="5448155" y="3377812"/>
            <a:ext cx="1611406" cy="4762"/>
          </a:xfrm>
          <a:prstGeom prst="line">
            <a:avLst/>
          </a:prstGeom>
          <a:ln w="9525" cap="flat">
            <a:solidFill>
              <a:srgbClr val="86EAE9"/>
            </a:solidFill>
            <a:prstDash val="solid"/>
            <a:headEnd type="none" w="sm" len="sm"/>
            <a:tailEnd type="none" w="sm" len="sm"/>
          </a:ln>
        </p:spPr>
        <p:txBody>
          <a:bodyPr/>
          <a:lstStyle/>
          <a:p>
            <a:endParaRPr lang="es-PE"/>
          </a:p>
        </p:txBody>
      </p:sp>
      <p:sp>
        <p:nvSpPr>
          <p:cNvPr id="35" name="AutoShape 35"/>
          <p:cNvSpPr/>
          <p:nvPr/>
        </p:nvSpPr>
        <p:spPr>
          <a:xfrm>
            <a:off x="6042646" y="5664726"/>
            <a:ext cx="1329067" cy="0"/>
          </a:xfrm>
          <a:prstGeom prst="line">
            <a:avLst/>
          </a:prstGeom>
          <a:ln w="9525" cap="flat">
            <a:solidFill>
              <a:srgbClr val="37C9EF"/>
            </a:solidFill>
            <a:prstDash val="solid"/>
            <a:headEnd type="none" w="sm" len="sm"/>
            <a:tailEnd type="none" w="sm" len="sm"/>
          </a:ln>
        </p:spPr>
        <p:txBody>
          <a:bodyPr/>
          <a:lstStyle/>
          <a:p>
            <a:endParaRPr lang="es-PE"/>
          </a:p>
        </p:txBody>
      </p:sp>
      <p:sp>
        <p:nvSpPr>
          <p:cNvPr id="36" name="AutoShape 36"/>
          <p:cNvSpPr/>
          <p:nvPr/>
        </p:nvSpPr>
        <p:spPr>
          <a:xfrm>
            <a:off x="180914" y="5755859"/>
            <a:ext cx="1066925" cy="0"/>
          </a:xfrm>
          <a:prstGeom prst="line">
            <a:avLst/>
          </a:prstGeom>
          <a:ln w="9525" cap="flat">
            <a:solidFill>
              <a:srgbClr val="13538A"/>
            </a:solidFill>
            <a:prstDash val="solid"/>
            <a:headEnd type="none" w="sm" len="sm"/>
            <a:tailEnd type="none" w="sm" len="sm"/>
          </a:ln>
        </p:spPr>
        <p:txBody>
          <a:bodyPr/>
          <a:lstStyle/>
          <a:p>
            <a:endParaRPr lang="es-PE"/>
          </a:p>
        </p:txBody>
      </p:sp>
      <p:sp>
        <p:nvSpPr>
          <p:cNvPr id="37" name="AutoShape 37"/>
          <p:cNvSpPr/>
          <p:nvPr/>
        </p:nvSpPr>
        <p:spPr>
          <a:xfrm flipV="1">
            <a:off x="4002134" y="7379181"/>
            <a:ext cx="2900316" cy="0"/>
          </a:xfrm>
          <a:prstGeom prst="line">
            <a:avLst/>
          </a:prstGeom>
          <a:ln w="9525" cap="flat">
            <a:solidFill>
              <a:srgbClr val="2C92D5"/>
            </a:solidFill>
            <a:prstDash val="solid"/>
            <a:headEnd type="none" w="sm" len="sm"/>
            <a:tailEnd type="none" w="sm" len="sm"/>
          </a:ln>
        </p:spPr>
        <p:txBody>
          <a:bodyPr/>
          <a:lstStyle/>
          <a:p>
            <a:endParaRPr lang="es-PE"/>
          </a:p>
        </p:txBody>
      </p:sp>
      <p:pic>
        <p:nvPicPr>
          <p:cNvPr id="38" name="Picture 3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182545" y="3093771"/>
            <a:ext cx="471422" cy="440779"/>
          </a:xfrm>
          <a:prstGeom prst="rect">
            <a:avLst/>
          </a:prstGeom>
        </p:spPr>
      </p:pic>
      <p:grpSp>
        <p:nvGrpSpPr>
          <p:cNvPr id="39" name="Group 39"/>
          <p:cNvGrpSpPr/>
          <p:nvPr/>
        </p:nvGrpSpPr>
        <p:grpSpPr>
          <a:xfrm>
            <a:off x="0" y="0"/>
            <a:ext cx="7560000" cy="219725"/>
            <a:chOff x="0" y="0"/>
            <a:chExt cx="2709333" cy="78745"/>
          </a:xfrm>
        </p:grpSpPr>
        <p:sp>
          <p:nvSpPr>
            <p:cNvPr id="40" name="Freeform 40"/>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41" name="TextBox 41"/>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42" name="Group 42"/>
          <p:cNvGrpSpPr/>
          <p:nvPr/>
        </p:nvGrpSpPr>
        <p:grpSpPr>
          <a:xfrm>
            <a:off x="6950053" y="10106294"/>
            <a:ext cx="415413" cy="415413"/>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pic>
        <p:nvPicPr>
          <p:cNvPr id="45" name="Picture 4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4742634" y="3093771"/>
            <a:ext cx="530525" cy="539289"/>
          </a:xfrm>
          <a:prstGeom prst="rect">
            <a:avLst/>
          </a:prstGeom>
        </p:spPr>
      </p:pic>
      <p:pic>
        <p:nvPicPr>
          <p:cNvPr id="46" name="Picture 4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419859" y="5414437"/>
            <a:ext cx="606238" cy="491053"/>
          </a:xfrm>
          <a:prstGeom prst="rect">
            <a:avLst/>
          </a:prstGeom>
        </p:spPr>
      </p:pic>
      <p:pic>
        <p:nvPicPr>
          <p:cNvPr id="47" name="Picture 47"/>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3440379" y="6853211"/>
            <a:ext cx="482845" cy="522765"/>
          </a:xfrm>
          <a:prstGeom prst="rect">
            <a:avLst/>
          </a:prstGeom>
        </p:spPr>
      </p:pic>
      <p:sp>
        <p:nvSpPr>
          <p:cNvPr id="48" name="TextBox 48"/>
          <p:cNvSpPr txBox="1"/>
          <p:nvPr/>
        </p:nvSpPr>
        <p:spPr>
          <a:xfrm>
            <a:off x="180914" y="901378"/>
            <a:ext cx="3919419" cy="405056"/>
          </a:xfrm>
          <a:prstGeom prst="rect">
            <a:avLst/>
          </a:prstGeom>
        </p:spPr>
        <p:txBody>
          <a:bodyPr wrap="square"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OUR SERVICES</a:t>
            </a:r>
          </a:p>
        </p:txBody>
      </p:sp>
      <p:sp>
        <p:nvSpPr>
          <p:cNvPr id="49" name="TextBox 49"/>
          <p:cNvSpPr txBox="1"/>
          <p:nvPr/>
        </p:nvSpPr>
        <p:spPr>
          <a:xfrm>
            <a:off x="309476" y="2943404"/>
            <a:ext cx="1291332" cy="218008"/>
          </a:xfrm>
          <a:prstGeom prst="rect">
            <a:avLst/>
          </a:prstGeom>
          <a:solidFill>
            <a:schemeClr val="bg1"/>
          </a:solidFill>
        </p:spPr>
        <p:txBody>
          <a:bodyPr lIns="0" tIns="0" rIns="0" bIns="0" rtlCol="0" anchor="t">
            <a:spAutoFit/>
          </a:bodyPr>
          <a:lstStyle/>
          <a:p>
            <a:pPr>
              <a:lnSpc>
                <a:spcPts val="1680"/>
              </a:lnSpc>
            </a:pPr>
            <a:r>
              <a:rPr lang="en-US" sz="1697" dirty="0" err="1">
                <a:solidFill>
                  <a:srgbClr val="13538A"/>
                </a:solidFill>
                <a:latin typeface="Montserrat"/>
              </a:rPr>
              <a:t>Tax</a:t>
            </a:r>
            <a:r>
              <a:rPr lang="en-US" sz="1697" dirty="0">
                <a:solidFill>
                  <a:srgbClr val="13538A"/>
                </a:solidFill>
                <a:latin typeface="Montserrat"/>
              </a:rPr>
              <a:t> </a:t>
            </a:r>
          </a:p>
        </p:txBody>
      </p:sp>
      <p:sp>
        <p:nvSpPr>
          <p:cNvPr id="50" name="TextBox 50"/>
          <p:cNvSpPr txBox="1"/>
          <p:nvPr/>
        </p:nvSpPr>
        <p:spPr>
          <a:xfrm>
            <a:off x="6118846" y="5350818"/>
            <a:ext cx="1267610" cy="280571"/>
          </a:xfrm>
          <a:prstGeom prst="rect">
            <a:avLst/>
          </a:prstGeom>
          <a:solidFill>
            <a:schemeClr val="bg1"/>
          </a:solidFill>
        </p:spPr>
        <p:txBody>
          <a:bodyPr lIns="0" tIns="0" rIns="0" bIns="0" rtlCol="0" anchor="t">
            <a:spAutoFit/>
          </a:bodyPr>
          <a:lstStyle/>
          <a:p>
            <a:pPr algn="ctr">
              <a:lnSpc>
                <a:spcPts val="2380"/>
              </a:lnSpc>
            </a:pPr>
            <a:r>
              <a:rPr lang="en-US" sz="1700" dirty="0" err="1">
                <a:solidFill>
                  <a:srgbClr val="37C9EF"/>
                </a:solidFill>
                <a:latin typeface="Montserrat"/>
              </a:rPr>
              <a:t>Consulting</a:t>
            </a:r>
            <a:endParaRPr lang="en-US" sz="1700" dirty="0">
              <a:solidFill>
                <a:srgbClr val="37C9EF"/>
              </a:solidFill>
              <a:latin typeface="Montserrat"/>
            </a:endParaRPr>
          </a:p>
        </p:txBody>
      </p:sp>
      <p:sp>
        <p:nvSpPr>
          <p:cNvPr id="51" name="TextBox 51"/>
          <p:cNvSpPr txBox="1"/>
          <p:nvPr/>
        </p:nvSpPr>
        <p:spPr>
          <a:xfrm>
            <a:off x="5603475" y="2917852"/>
            <a:ext cx="1461327" cy="426208"/>
          </a:xfrm>
          <a:prstGeom prst="rect">
            <a:avLst/>
          </a:prstGeom>
          <a:solidFill>
            <a:schemeClr val="bg1"/>
          </a:solidFill>
        </p:spPr>
        <p:txBody>
          <a:bodyPr lIns="0" tIns="0" rIns="0" bIns="0" rtlCol="0" anchor="t">
            <a:spAutoFit/>
          </a:bodyPr>
          <a:lstStyle/>
          <a:p>
            <a:pPr marL="0" lvl="0" indent="0" algn="l">
              <a:lnSpc>
                <a:spcPts val="1680"/>
              </a:lnSpc>
              <a:spcBef>
                <a:spcPct val="0"/>
              </a:spcBef>
            </a:pPr>
            <a:r>
              <a:rPr lang="en-US" sz="1697" u="none" dirty="0" err="1">
                <a:solidFill>
                  <a:srgbClr val="86EAE9"/>
                </a:solidFill>
                <a:latin typeface="Montserrat"/>
              </a:rPr>
              <a:t>Pricing </a:t>
            </a:r>
            <a:r>
              <a:rPr lang="en-US" sz="1697" u="none" dirty="0">
                <a:solidFill>
                  <a:srgbClr val="86EAE9"/>
                </a:solidFill>
                <a:latin typeface="Montserrat"/>
              </a:rPr>
              <a:t>for </a:t>
            </a:r>
          </a:p>
          <a:p>
            <a:pPr marL="0" lvl="0" indent="0" algn="l">
              <a:lnSpc>
                <a:spcPts val="1680"/>
              </a:lnSpc>
              <a:spcBef>
                <a:spcPct val="0"/>
              </a:spcBef>
            </a:pPr>
            <a:r>
              <a:rPr lang="en-US" sz="1697" u="none" dirty="0" err="1">
                <a:solidFill>
                  <a:srgbClr val="86EAE9"/>
                </a:solidFill>
                <a:latin typeface="Montserrat"/>
              </a:rPr>
              <a:t>Transfer Pricing</a:t>
            </a:r>
            <a:endParaRPr lang="en-US" sz="1697" u="none" dirty="0">
              <a:solidFill>
                <a:srgbClr val="86EAE9"/>
              </a:solidFill>
              <a:latin typeface="Montserrat"/>
            </a:endParaRPr>
          </a:p>
        </p:txBody>
      </p:sp>
      <p:sp>
        <p:nvSpPr>
          <p:cNvPr id="52" name="TextBox 52"/>
          <p:cNvSpPr txBox="1"/>
          <p:nvPr/>
        </p:nvSpPr>
        <p:spPr>
          <a:xfrm>
            <a:off x="187008" y="5421591"/>
            <a:ext cx="998306" cy="280632"/>
          </a:xfrm>
          <a:prstGeom prst="rect">
            <a:avLst/>
          </a:prstGeom>
          <a:solidFill>
            <a:schemeClr val="bg1"/>
          </a:solidFill>
        </p:spPr>
        <p:txBody>
          <a:bodyPr lIns="0" tIns="0" rIns="0" bIns="0" rtlCol="0" anchor="t">
            <a:spAutoFit/>
          </a:bodyPr>
          <a:lstStyle/>
          <a:p>
            <a:pPr algn="ctr">
              <a:lnSpc>
                <a:spcPts val="2376"/>
              </a:lnSpc>
            </a:pPr>
            <a:r>
              <a:rPr lang="en-US" sz="1697" dirty="0" err="1">
                <a:solidFill>
                  <a:srgbClr val="13538A"/>
                </a:solidFill>
                <a:latin typeface="Montserrat"/>
              </a:rPr>
              <a:t>Audit</a:t>
            </a:r>
            <a:endParaRPr lang="en-US" sz="1697" dirty="0">
              <a:solidFill>
                <a:srgbClr val="13538A"/>
              </a:solidFill>
              <a:latin typeface="Montserrat"/>
            </a:endParaRPr>
          </a:p>
        </p:txBody>
      </p:sp>
      <p:sp>
        <p:nvSpPr>
          <p:cNvPr id="53" name="TextBox 53"/>
          <p:cNvSpPr txBox="1"/>
          <p:nvPr/>
        </p:nvSpPr>
        <p:spPr>
          <a:xfrm>
            <a:off x="5354656" y="7059321"/>
            <a:ext cx="1657319" cy="284693"/>
          </a:xfrm>
          <a:prstGeom prst="rect">
            <a:avLst/>
          </a:prstGeom>
          <a:solidFill>
            <a:schemeClr val="bg1"/>
          </a:solidFill>
        </p:spPr>
        <p:txBody>
          <a:bodyPr wrap="square" lIns="0" tIns="0" rIns="0" bIns="0" rtlCol="0" anchor="t">
            <a:spAutoFit/>
          </a:bodyPr>
          <a:lstStyle/>
          <a:p>
            <a:pPr algn="ctr">
              <a:lnSpc>
                <a:spcPts val="2380"/>
              </a:lnSpc>
            </a:pPr>
            <a:r>
              <a:rPr lang="en-US" sz="1700" dirty="0">
                <a:solidFill>
                  <a:srgbClr val="2C92D5"/>
                </a:solidFill>
                <a:latin typeface="Montserrat"/>
              </a:rPr>
              <a:t>Outsourcing</a:t>
            </a:r>
          </a:p>
        </p:txBody>
      </p:sp>
      <p:sp>
        <p:nvSpPr>
          <p:cNvPr id="54" name="TextBox 54"/>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04</a:t>
            </a:r>
          </a:p>
        </p:txBody>
      </p:sp>
      <p:pic>
        <p:nvPicPr>
          <p:cNvPr id="55" name="Imagen 54">
            <a:extLst>
              <a:ext uri="{FF2B5EF4-FFF2-40B4-BE49-F238E27FC236}">
                <a16:creationId xmlns:a16="http://schemas.microsoft.com/office/drawing/2014/main" id="{DA714BF8-84A6-40E6-BA4A-EBEBA033CE33}"/>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pic>
        <p:nvPicPr>
          <p:cNvPr id="2" name="Imagen 1" descr="Logotipo&#10;&#10;El contenido generado por IA puede ser incorrecto.">
            <a:extLst>
              <a:ext uri="{FF2B5EF4-FFF2-40B4-BE49-F238E27FC236}">
                <a16:creationId xmlns:a16="http://schemas.microsoft.com/office/drawing/2014/main" id="{04B73D1D-82EB-43A4-2A07-E661349A66F4}"/>
              </a:ext>
            </a:extLst>
          </p:cNvPr>
          <p:cNvPicPr>
            <a:picLocks noChangeAspect="1"/>
          </p:cNvPicPr>
          <p:nvPr/>
        </p:nvPicPr>
        <p:blipFill>
          <a:blip r:embed="rId26"/>
          <a:stretch>
            <a:fillRect/>
          </a:stretch>
        </p:blipFill>
        <p:spPr>
          <a:xfrm>
            <a:off x="1695551" y="4267238"/>
            <a:ext cx="3637005" cy="13959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Gráfico 102">
            <a:extLst>
              <a:ext uri="{FF2B5EF4-FFF2-40B4-BE49-F238E27FC236}">
                <a16:creationId xmlns:a16="http://schemas.microsoft.com/office/drawing/2014/main" id="{89221E03-3C9E-4756-B11E-2DB630E440C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5" name="Group 5"/>
          <p:cNvGrpSpPr/>
          <p:nvPr/>
        </p:nvGrpSpPr>
        <p:grpSpPr>
          <a:xfrm>
            <a:off x="0" y="9723475"/>
            <a:ext cx="7560000" cy="219725"/>
            <a:chOff x="0" y="0"/>
            <a:chExt cx="2709333" cy="78745"/>
          </a:xfrm>
        </p:grpSpPr>
        <p:sp>
          <p:nvSpPr>
            <p:cNvPr id="6" name="Freeform 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9" name="Group 9"/>
          <p:cNvGrpSpPr/>
          <p:nvPr/>
        </p:nvGrpSpPr>
        <p:grpSpPr>
          <a:xfrm rot="-5400000">
            <a:off x="1137013" y="-263836"/>
            <a:ext cx="478139" cy="2752168"/>
            <a:chOff x="0" y="0"/>
            <a:chExt cx="370836" cy="2360992"/>
          </a:xfrm>
        </p:grpSpPr>
        <p:sp>
          <p:nvSpPr>
            <p:cNvPr id="10" name="Freeform 10"/>
            <p:cNvSpPr/>
            <p:nvPr/>
          </p:nvSpPr>
          <p:spPr>
            <a:xfrm>
              <a:off x="0" y="0"/>
              <a:ext cx="370836" cy="2360993"/>
            </a:xfrm>
            <a:custGeom>
              <a:avLst/>
              <a:gdLst/>
              <a:ahLst/>
              <a:cxnLst/>
              <a:rect l="l" t="t" r="r" b="b"/>
              <a:pathLst>
                <a:path w="370836" h="2360993">
                  <a:moveTo>
                    <a:pt x="123679" y="2341924"/>
                  </a:moveTo>
                  <a:cubicBezTo>
                    <a:pt x="142691" y="2353437"/>
                    <a:pt x="164305" y="2360993"/>
                    <a:pt x="185518" y="2360993"/>
                  </a:cubicBezTo>
                  <a:cubicBezTo>
                    <a:pt x="206732" y="2360993"/>
                    <a:pt x="227145" y="2354516"/>
                    <a:pt x="245956" y="2343002"/>
                  </a:cubicBezTo>
                  <a:cubicBezTo>
                    <a:pt x="246357" y="2342642"/>
                    <a:pt x="246757" y="2342642"/>
                    <a:pt x="247157" y="2342283"/>
                  </a:cubicBezTo>
                  <a:cubicBezTo>
                    <a:pt x="317802" y="2296227"/>
                    <a:pt x="369836" y="2174614"/>
                    <a:pt x="370836" y="1998101"/>
                  </a:cubicBezTo>
                  <a:lnTo>
                    <a:pt x="370836" y="0"/>
                  </a:lnTo>
                  <a:lnTo>
                    <a:pt x="0" y="0"/>
                  </a:lnTo>
                  <a:lnTo>
                    <a:pt x="0" y="1996618"/>
                  </a:lnTo>
                  <a:cubicBezTo>
                    <a:pt x="1001" y="2175333"/>
                    <a:pt x="52233" y="2296948"/>
                    <a:pt x="123679" y="2341924"/>
                  </a:cubicBezTo>
                  <a:close/>
                </a:path>
              </a:pathLst>
            </a:custGeom>
            <a:solidFill>
              <a:srgbClr val="FFFFFF"/>
            </a:solidFill>
          </p:spPr>
          <p:txBody>
            <a:bodyPr/>
            <a:lstStyle/>
            <a:p>
              <a:endParaRPr lang="es-PE"/>
            </a:p>
          </p:txBody>
        </p:sp>
        <p:sp>
          <p:nvSpPr>
            <p:cNvPr id="11" name="TextBox 11"/>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391529" y="3904417"/>
            <a:ext cx="6476019" cy="329868"/>
            <a:chOff x="0" y="0"/>
            <a:chExt cx="2320859" cy="118217"/>
          </a:xfrm>
        </p:grpSpPr>
        <p:sp>
          <p:nvSpPr>
            <p:cNvPr id="13" name="Freeform 1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307990" y="3897677"/>
            <a:ext cx="334157" cy="33415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18" name="Group 18"/>
          <p:cNvGrpSpPr/>
          <p:nvPr/>
        </p:nvGrpSpPr>
        <p:grpSpPr>
          <a:xfrm>
            <a:off x="391529" y="4303392"/>
            <a:ext cx="6476019" cy="329868"/>
            <a:chOff x="0" y="0"/>
            <a:chExt cx="2320859" cy="118217"/>
          </a:xfrm>
        </p:grpSpPr>
        <p:sp>
          <p:nvSpPr>
            <p:cNvPr id="19" name="Freeform 1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0" name="TextBox 2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307990" y="4296653"/>
            <a:ext cx="334157" cy="3341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23" name="TextBox 23"/>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24" name="Group 24"/>
          <p:cNvGrpSpPr/>
          <p:nvPr/>
        </p:nvGrpSpPr>
        <p:grpSpPr>
          <a:xfrm>
            <a:off x="391529" y="4704225"/>
            <a:ext cx="6489834" cy="329868"/>
            <a:chOff x="0" y="0"/>
            <a:chExt cx="2325810" cy="118217"/>
          </a:xfrm>
        </p:grpSpPr>
        <p:sp>
          <p:nvSpPr>
            <p:cNvPr id="25" name="Freeform 25"/>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26" name="TextBox 2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a:off x="307990" y="4697485"/>
            <a:ext cx="334157" cy="33415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29" name="TextBox 29"/>
            <p:cNvSpPr txBox="1"/>
            <p:nvPr/>
          </p:nvSpPr>
          <p:spPr>
            <a:xfrm>
              <a:off x="76200" y="57150"/>
              <a:ext cx="660400" cy="679450"/>
            </a:xfrm>
            <a:prstGeom prst="rect">
              <a:avLst/>
            </a:prstGeom>
          </p:spPr>
          <p:txBody>
            <a:bodyPr lIns="50800" tIns="50800" rIns="50800" bIns="50800" rtlCol="0" anchor="ctr"/>
            <a:lstStyle/>
            <a:p>
              <a:pPr marL="0" lvl="0" indent="0" algn="ctr">
                <a:lnSpc>
                  <a:spcPts val="1679"/>
                </a:lnSpc>
                <a:spcBef>
                  <a:spcPct val="0"/>
                </a:spcBef>
              </a:pPr>
              <a:endParaRPr/>
            </a:p>
          </p:txBody>
        </p:sp>
      </p:grpSp>
      <p:grpSp>
        <p:nvGrpSpPr>
          <p:cNvPr id="30" name="Group 30"/>
          <p:cNvGrpSpPr/>
          <p:nvPr/>
        </p:nvGrpSpPr>
        <p:grpSpPr>
          <a:xfrm>
            <a:off x="391529" y="5105057"/>
            <a:ext cx="6476019" cy="329868"/>
            <a:chOff x="0" y="0"/>
            <a:chExt cx="2320859" cy="118217"/>
          </a:xfrm>
        </p:grpSpPr>
        <p:sp>
          <p:nvSpPr>
            <p:cNvPr id="31" name="Freeform 31"/>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34" name="Freeform 34"/>
          <p:cNvSpPr/>
          <p:nvPr/>
        </p:nvSpPr>
        <p:spPr>
          <a:xfrm>
            <a:off x="308735" y="5098317"/>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grpSp>
        <p:nvGrpSpPr>
          <p:cNvPr id="36" name="Group 36"/>
          <p:cNvGrpSpPr/>
          <p:nvPr/>
        </p:nvGrpSpPr>
        <p:grpSpPr>
          <a:xfrm>
            <a:off x="391529" y="5524115"/>
            <a:ext cx="6489834" cy="329868"/>
            <a:chOff x="0" y="0"/>
            <a:chExt cx="2325810" cy="118217"/>
          </a:xfrm>
        </p:grpSpPr>
        <p:sp>
          <p:nvSpPr>
            <p:cNvPr id="37" name="Freeform 37"/>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38" name="TextBox 3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40" name="Freeform 40"/>
          <p:cNvSpPr/>
          <p:nvPr/>
        </p:nvSpPr>
        <p:spPr>
          <a:xfrm>
            <a:off x="308735" y="5517375"/>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grpSp>
        <p:nvGrpSpPr>
          <p:cNvPr id="42" name="Group 42"/>
          <p:cNvGrpSpPr/>
          <p:nvPr/>
        </p:nvGrpSpPr>
        <p:grpSpPr>
          <a:xfrm>
            <a:off x="391529" y="5943997"/>
            <a:ext cx="6476019" cy="329868"/>
            <a:chOff x="0" y="0"/>
            <a:chExt cx="2320859" cy="118217"/>
          </a:xfrm>
        </p:grpSpPr>
        <p:sp>
          <p:nvSpPr>
            <p:cNvPr id="43" name="Freeform 4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44" name="TextBox 4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45" name="Group 45"/>
          <p:cNvGrpSpPr/>
          <p:nvPr/>
        </p:nvGrpSpPr>
        <p:grpSpPr>
          <a:xfrm>
            <a:off x="307990" y="5937258"/>
            <a:ext cx="334157" cy="334157"/>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47" name="TextBox 4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48" name="Group 48"/>
          <p:cNvGrpSpPr/>
          <p:nvPr/>
        </p:nvGrpSpPr>
        <p:grpSpPr>
          <a:xfrm>
            <a:off x="391529" y="6363880"/>
            <a:ext cx="6476019" cy="329868"/>
            <a:chOff x="0" y="0"/>
            <a:chExt cx="2320859" cy="118217"/>
          </a:xfrm>
        </p:grpSpPr>
        <p:sp>
          <p:nvSpPr>
            <p:cNvPr id="49" name="Freeform 4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50" name="TextBox 5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1" name="Group 51"/>
          <p:cNvGrpSpPr/>
          <p:nvPr/>
        </p:nvGrpSpPr>
        <p:grpSpPr>
          <a:xfrm>
            <a:off x="307990" y="6357140"/>
            <a:ext cx="334157" cy="334157"/>
            <a:chOff x="0" y="0"/>
            <a:chExt cx="812800" cy="812800"/>
          </a:xfrm>
        </p:grpSpPr>
        <p:sp>
          <p:nvSpPr>
            <p:cNvPr id="52" name="Freeform 5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54" name="Group 54"/>
          <p:cNvGrpSpPr/>
          <p:nvPr/>
        </p:nvGrpSpPr>
        <p:grpSpPr>
          <a:xfrm>
            <a:off x="405344" y="6764712"/>
            <a:ext cx="6476019" cy="329868"/>
            <a:chOff x="0" y="0"/>
            <a:chExt cx="2320859" cy="118217"/>
          </a:xfrm>
        </p:grpSpPr>
        <p:sp>
          <p:nvSpPr>
            <p:cNvPr id="55" name="Freeform 55"/>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7" name="Group 57"/>
          <p:cNvGrpSpPr/>
          <p:nvPr/>
        </p:nvGrpSpPr>
        <p:grpSpPr>
          <a:xfrm>
            <a:off x="321805" y="6757972"/>
            <a:ext cx="334157" cy="334157"/>
            <a:chOff x="0" y="0"/>
            <a:chExt cx="812800" cy="812800"/>
          </a:xfrm>
        </p:grpSpPr>
        <p:sp>
          <p:nvSpPr>
            <p:cNvPr id="58" name="Freeform 5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9" name="TextBox 59"/>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60" name="Group 60"/>
          <p:cNvGrpSpPr/>
          <p:nvPr/>
        </p:nvGrpSpPr>
        <p:grpSpPr>
          <a:xfrm>
            <a:off x="405344" y="7146494"/>
            <a:ext cx="6476019" cy="329868"/>
            <a:chOff x="0" y="0"/>
            <a:chExt cx="2320859" cy="118217"/>
          </a:xfrm>
        </p:grpSpPr>
        <p:sp>
          <p:nvSpPr>
            <p:cNvPr id="61" name="Freeform 61"/>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62" name="TextBox 62"/>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3" name="Group 63"/>
          <p:cNvGrpSpPr/>
          <p:nvPr/>
        </p:nvGrpSpPr>
        <p:grpSpPr>
          <a:xfrm>
            <a:off x="321805" y="7139754"/>
            <a:ext cx="334157" cy="334157"/>
            <a:chOff x="0" y="0"/>
            <a:chExt cx="812800" cy="812800"/>
          </a:xfrm>
        </p:grpSpPr>
        <p:sp>
          <p:nvSpPr>
            <p:cNvPr id="64" name="Freeform 6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65" name="TextBox 65"/>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66" name="Group 66"/>
          <p:cNvGrpSpPr/>
          <p:nvPr/>
        </p:nvGrpSpPr>
        <p:grpSpPr>
          <a:xfrm>
            <a:off x="391529" y="3503584"/>
            <a:ext cx="6476019" cy="329868"/>
            <a:chOff x="0" y="0"/>
            <a:chExt cx="2320859" cy="118217"/>
          </a:xfrm>
        </p:grpSpPr>
        <p:sp>
          <p:nvSpPr>
            <p:cNvPr id="67" name="Freeform 67"/>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68" name="TextBox 6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9" name="Group 69"/>
          <p:cNvGrpSpPr/>
          <p:nvPr/>
        </p:nvGrpSpPr>
        <p:grpSpPr>
          <a:xfrm>
            <a:off x="307990" y="3496845"/>
            <a:ext cx="334157" cy="334157"/>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71" name="TextBox 71"/>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72" name="TextBox 72"/>
          <p:cNvSpPr txBox="1"/>
          <p:nvPr/>
        </p:nvSpPr>
        <p:spPr>
          <a:xfrm>
            <a:off x="248990" y="913891"/>
            <a:ext cx="2254185" cy="405056"/>
          </a:xfrm>
          <a:prstGeom prst="rect">
            <a:avLst/>
          </a:prstGeom>
        </p:spPr>
        <p:txBody>
          <a:bodyPr wrap="square"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AUDIT</a:t>
            </a:r>
          </a:p>
        </p:txBody>
      </p:sp>
      <p:sp>
        <p:nvSpPr>
          <p:cNvPr id="73" name="TextBox 73"/>
          <p:cNvSpPr txBox="1"/>
          <p:nvPr/>
        </p:nvSpPr>
        <p:spPr>
          <a:xfrm>
            <a:off x="407675" y="1398942"/>
            <a:ext cx="6572692" cy="1874222"/>
          </a:xfrm>
          <a:prstGeom prst="rect">
            <a:avLst/>
          </a:prstGeom>
        </p:spPr>
        <p:txBody>
          <a:bodyPr lIns="0" tIns="0" rIns="0" bIns="0" rtlCol="0" anchor="t">
            <a:spAutoFit/>
          </a:bodyPr>
          <a:lstStyle/>
          <a:p>
            <a:pPr algn="just">
              <a:lnSpc>
                <a:spcPts val="1680"/>
              </a:lnSpc>
            </a:pPr>
            <a:r>
              <a:rPr lang="en-US" sz="1200">
                <a:solidFill>
                  <a:srgbClr val="223F6A"/>
                </a:solidFill>
                <a:latin typeface="Montserrat"/>
              </a:rPr>
              <a:t>No two audits are ever the same. Although the methodologies used by audit firms are similar, we believe that what sets our firm apart is the quality and direction of our service, the experience, dedication, and leadership of the professionals involved, the team’s ability to provide recommendations that add value to the business, and our commitment to effective communication and timely responses to client needs.</a:t>
            </a:r>
          </a:p>
          <a:p>
            <a:pPr algn="just">
              <a:lnSpc>
                <a:spcPts val="1680"/>
              </a:lnSpc>
            </a:pPr>
            <a:endParaRPr lang="en-US" sz="1200">
              <a:solidFill>
                <a:srgbClr val="223F6A"/>
              </a:solidFill>
              <a:latin typeface="Montserrat"/>
            </a:endParaRPr>
          </a:p>
          <a:p>
            <a:pPr marL="0" lvl="0" indent="0" algn="just">
              <a:lnSpc>
                <a:spcPts val="1680"/>
              </a:lnSpc>
              <a:spcBef>
                <a:spcPct val="0"/>
              </a:spcBef>
            </a:pPr>
            <a:r>
              <a:rPr lang="en-US" sz="1200">
                <a:solidFill>
                  <a:srgbClr val="223F6A"/>
                </a:solidFill>
                <a:latin typeface="Montserrat"/>
              </a:rPr>
              <a:t>We firmly believe that our professional team has the industry experience, skill, and commitment to make this difference in our services:</a:t>
            </a:r>
          </a:p>
        </p:txBody>
      </p:sp>
      <p:sp>
        <p:nvSpPr>
          <p:cNvPr id="74" name="TextBox 74"/>
          <p:cNvSpPr txBox="1"/>
          <p:nvPr/>
        </p:nvSpPr>
        <p:spPr>
          <a:xfrm>
            <a:off x="786328" y="3963227"/>
            <a:ext cx="1902768"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Management Audit </a:t>
            </a:r>
          </a:p>
        </p:txBody>
      </p:sp>
      <p:sp>
        <p:nvSpPr>
          <p:cNvPr id="75" name="TextBox 75"/>
          <p:cNvSpPr txBox="1"/>
          <p:nvPr/>
        </p:nvSpPr>
        <p:spPr>
          <a:xfrm>
            <a:off x="786328" y="4362203"/>
            <a:ext cx="1342707"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Internal Audit </a:t>
            </a:r>
          </a:p>
        </p:txBody>
      </p:sp>
      <p:sp>
        <p:nvSpPr>
          <p:cNvPr id="76" name="TextBox 76"/>
          <p:cNvSpPr txBox="1"/>
          <p:nvPr/>
        </p:nvSpPr>
        <p:spPr>
          <a:xfrm>
            <a:off x="786328" y="4763036"/>
            <a:ext cx="1569177"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Operational Audit</a:t>
            </a:r>
          </a:p>
        </p:txBody>
      </p:sp>
      <p:sp>
        <p:nvSpPr>
          <p:cNvPr id="77" name="TextBox 77"/>
          <p:cNvSpPr txBox="1"/>
          <p:nvPr/>
        </p:nvSpPr>
        <p:spPr>
          <a:xfrm>
            <a:off x="786328" y="5163868"/>
            <a:ext cx="2786608" cy="198087"/>
          </a:xfrm>
          <a:prstGeom prst="rect">
            <a:avLst/>
          </a:prstGeom>
        </p:spPr>
        <p:txBody>
          <a:bodyPr lIns="0" tIns="0" rIns="0" bIns="0" rtlCol="0" anchor="t">
            <a:spAutoFit/>
          </a:bodyPr>
          <a:lstStyle/>
          <a:p>
            <a:pPr algn="ctr">
              <a:lnSpc>
                <a:spcPts val="1679"/>
              </a:lnSpc>
            </a:pPr>
            <a:r>
              <a:rPr lang="en-US" sz="1200" dirty="0" err="1">
                <a:solidFill>
                  <a:srgbClr val="FFFFFF"/>
                </a:solidFill>
                <a:latin typeface="Montserrat"/>
              </a:rPr>
              <a:t>Compilation </a:t>
            </a:r>
            <a:r>
              <a:rPr lang="en-US" sz="1200" dirty="0">
                <a:solidFill>
                  <a:srgbClr val="FFFFFF"/>
                </a:solidFill>
                <a:latin typeface="Montserrat"/>
              </a:rPr>
              <a:t>of </a:t>
            </a:r>
            <a:r>
              <a:rPr lang="en-US" sz="1200" dirty="0" err="1">
                <a:solidFill>
                  <a:srgbClr val="FFFFFF"/>
                </a:solidFill>
                <a:latin typeface="Montserrat"/>
              </a:rPr>
              <a:t>Financial Statements</a:t>
            </a:r>
            <a:endParaRPr lang="en-US" sz="1200" dirty="0">
              <a:solidFill>
                <a:srgbClr val="FFFFFF"/>
              </a:solidFill>
              <a:latin typeface="Montserrat"/>
            </a:endParaRPr>
          </a:p>
        </p:txBody>
      </p:sp>
      <p:sp>
        <p:nvSpPr>
          <p:cNvPr id="78" name="TextBox 78"/>
          <p:cNvSpPr txBox="1"/>
          <p:nvPr/>
        </p:nvSpPr>
        <p:spPr>
          <a:xfrm>
            <a:off x="786328" y="5582926"/>
            <a:ext cx="4298539"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Engagements to Perform Agreed-Upon Procedures</a:t>
            </a:r>
          </a:p>
        </p:txBody>
      </p:sp>
      <p:sp>
        <p:nvSpPr>
          <p:cNvPr id="79" name="TextBox 79"/>
          <p:cNvSpPr txBox="1"/>
          <p:nvPr/>
        </p:nvSpPr>
        <p:spPr>
          <a:xfrm>
            <a:off x="786328" y="6002808"/>
            <a:ext cx="1787184" cy="198087"/>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Process Efficiency</a:t>
            </a:r>
            <a:endParaRPr lang="en-US" sz="1200" dirty="0">
              <a:solidFill>
                <a:srgbClr val="FFFFFF"/>
              </a:solidFill>
              <a:latin typeface="Montserrat"/>
            </a:endParaRPr>
          </a:p>
        </p:txBody>
      </p:sp>
      <p:sp>
        <p:nvSpPr>
          <p:cNvPr id="80" name="TextBox 80"/>
          <p:cNvSpPr txBox="1"/>
          <p:nvPr/>
        </p:nvSpPr>
        <p:spPr>
          <a:xfrm>
            <a:off x="786328" y="6417957"/>
            <a:ext cx="6017672"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Implementation of International Financial Reporting Standards (IFRS)</a:t>
            </a:r>
          </a:p>
        </p:txBody>
      </p:sp>
      <p:sp>
        <p:nvSpPr>
          <p:cNvPr id="81" name="TextBox 81"/>
          <p:cNvSpPr txBox="1"/>
          <p:nvPr/>
        </p:nvSpPr>
        <p:spPr>
          <a:xfrm>
            <a:off x="800144" y="6823523"/>
            <a:ext cx="2571044"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Review of Financial Statements</a:t>
            </a:r>
          </a:p>
        </p:txBody>
      </p:sp>
      <p:sp>
        <p:nvSpPr>
          <p:cNvPr id="82" name="TextBox 82"/>
          <p:cNvSpPr txBox="1"/>
          <p:nvPr/>
        </p:nvSpPr>
        <p:spPr>
          <a:xfrm>
            <a:off x="800144" y="7205305"/>
            <a:ext cx="2684499"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Sustainability and Climate Change</a:t>
            </a:r>
          </a:p>
        </p:txBody>
      </p:sp>
      <p:sp>
        <p:nvSpPr>
          <p:cNvPr id="83" name="TextBox 83"/>
          <p:cNvSpPr txBox="1"/>
          <p:nvPr/>
        </p:nvSpPr>
        <p:spPr>
          <a:xfrm>
            <a:off x="786328" y="3563455"/>
            <a:ext cx="1569177"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Financial Audit</a:t>
            </a:r>
          </a:p>
        </p:txBody>
      </p:sp>
      <p:sp>
        <p:nvSpPr>
          <p:cNvPr id="84" name="TextBox 84"/>
          <p:cNvSpPr txBox="1"/>
          <p:nvPr/>
        </p:nvSpPr>
        <p:spPr>
          <a:xfrm>
            <a:off x="403338" y="3568276"/>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85" name="TextBox 85"/>
          <p:cNvSpPr txBox="1"/>
          <p:nvPr/>
        </p:nvSpPr>
        <p:spPr>
          <a:xfrm>
            <a:off x="369296" y="3957714"/>
            <a:ext cx="209488" cy="198087"/>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86" name="TextBox 86"/>
          <p:cNvSpPr txBox="1"/>
          <p:nvPr/>
        </p:nvSpPr>
        <p:spPr>
          <a:xfrm>
            <a:off x="403338" y="4368084"/>
            <a:ext cx="167079" cy="198087"/>
          </a:xfrm>
          <a:prstGeom prst="rect">
            <a:avLst/>
          </a:prstGeom>
        </p:spPr>
        <p:txBody>
          <a:bodyPr lIns="0" tIns="0" rIns="0" bIns="0" rtlCol="0" anchor="t">
            <a:spAutoFit/>
          </a:bodyPr>
          <a:lstStyle/>
          <a:p>
            <a:pPr algn="ctr">
              <a:lnSpc>
                <a:spcPts val="1679"/>
              </a:lnSpc>
            </a:pPr>
            <a:r>
              <a:rPr lang="en-US" sz="1200">
                <a:solidFill>
                  <a:srgbClr val="272E50"/>
                </a:solidFill>
                <a:latin typeface="Montserrat"/>
              </a:rPr>
              <a:t>3</a:t>
            </a:r>
          </a:p>
        </p:txBody>
      </p:sp>
      <p:sp>
        <p:nvSpPr>
          <p:cNvPr id="87" name="TextBox 87"/>
          <p:cNvSpPr txBox="1"/>
          <p:nvPr/>
        </p:nvSpPr>
        <p:spPr>
          <a:xfrm>
            <a:off x="390501" y="4766183"/>
            <a:ext cx="167079"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4</a:t>
            </a:r>
          </a:p>
        </p:txBody>
      </p:sp>
      <p:sp>
        <p:nvSpPr>
          <p:cNvPr id="88" name="TextBox 88"/>
          <p:cNvSpPr txBox="1"/>
          <p:nvPr/>
        </p:nvSpPr>
        <p:spPr>
          <a:xfrm>
            <a:off x="380970" y="5158035"/>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5</a:t>
            </a:r>
          </a:p>
        </p:txBody>
      </p:sp>
      <p:sp>
        <p:nvSpPr>
          <p:cNvPr id="89" name="TextBox 89"/>
          <p:cNvSpPr txBox="1"/>
          <p:nvPr/>
        </p:nvSpPr>
        <p:spPr>
          <a:xfrm>
            <a:off x="390501" y="5582499"/>
            <a:ext cx="167079" cy="198087"/>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6</a:t>
            </a:r>
          </a:p>
        </p:txBody>
      </p:sp>
      <p:sp>
        <p:nvSpPr>
          <p:cNvPr id="90" name="TextBox 90"/>
          <p:cNvSpPr txBox="1"/>
          <p:nvPr/>
        </p:nvSpPr>
        <p:spPr>
          <a:xfrm>
            <a:off x="394412" y="6008020"/>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7</a:t>
            </a:r>
          </a:p>
        </p:txBody>
      </p:sp>
      <p:sp>
        <p:nvSpPr>
          <p:cNvPr id="91" name="TextBox 91"/>
          <p:cNvSpPr txBox="1"/>
          <p:nvPr/>
        </p:nvSpPr>
        <p:spPr>
          <a:xfrm>
            <a:off x="390501" y="6425838"/>
            <a:ext cx="167079"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8</a:t>
            </a:r>
          </a:p>
        </p:txBody>
      </p:sp>
      <p:sp>
        <p:nvSpPr>
          <p:cNvPr id="92" name="TextBox 92"/>
          <p:cNvSpPr txBox="1"/>
          <p:nvPr/>
        </p:nvSpPr>
        <p:spPr>
          <a:xfrm>
            <a:off x="403337" y="6823523"/>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9</a:t>
            </a:r>
          </a:p>
        </p:txBody>
      </p:sp>
      <p:sp>
        <p:nvSpPr>
          <p:cNvPr id="93" name="TextBox 93"/>
          <p:cNvSpPr txBox="1"/>
          <p:nvPr/>
        </p:nvSpPr>
        <p:spPr>
          <a:xfrm>
            <a:off x="417154" y="7211185"/>
            <a:ext cx="167079"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10</a:t>
            </a:r>
          </a:p>
        </p:txBody>
      </p:sp>
      <p:grpSp>
        <p:nvGrpSpPr>
          <p:cNvPr id="94" name="Group 94"/>
          <p:cNvGrpSpPr/>
          <p:nvPr/>
        </p:nvGrpSpPr>
        <p:grpSpPr>
          <a:xfrm>
            <a:off x="0" y="0"/>
            <a:ext cx="7560000" cy="219725"/>
            <a:chOff x="0" y="0"/>
            <a:chExt cx="2709333" cy="78745"/>
          </a:xfrm>
        </p:grpSpPr>
        <p:sp>
          <p:nvSpPr>
            <p:cNvPr id="95" name="Freeform 95"/>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96" name="TextBox 96"/>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97" name="Group 97"/>
          <p:cNvGrpSpPr/>
          <p:nvPr/>
        </p:nvGrpSpPr>
        <p:grpSpPr>
          <a:xfrm>
            <a:off x="6950053" y="10106294"/>
            <a:ext cx="415413" cy="415413"/>
            <a:chOff x="0" y="0"/>
            <a:chExt cx="812800" cy="812800"/>
          </a:xfrm>
        </p:grpSpPr>
        <p:sp>
          <p:nvSpPr>
            <p:cNvPr id="98" name="Freeform 9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99" name="TextBox 9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0" name="TextBox 100"/>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05</a:t>
            </a:r>
          </a:p>
        </p:txBody>
      </p:sp>
      <p:pic>
        <p:nvPicPr>
          <p:cNvPr id="101" name="Imagen 100">
            <a:extLst>
              <a:ext uri="{FF2B5EF4-FFF2-40B4-BE49-F238E27FC236}">
                <a16:creationId xmlns:a16="http://schemas.microsoft.com/office/drawing/2014/main" id="{72C0E4C8-D422-4381-9E12-91490B4955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Gráfico 75">
            <a:extLst>
              <a:ext uri="{FF2B5EF4-FFF2-40B4-BE49-F238E27FC236}">
                <a16:creationId xmlns:a16="http://schemas.microsoft.com/office/drawing/2014/main" id="{39ABE679-1617-410F-B720-5D050BB349A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215"/>
          <a:stretch/>
        </p:blipFill>
        <p:spPr>
          <a:xfrm>
            <a:off x="-35252" y="9943200"/>
            <a:ext cx="7623502" cy="805950"/>
          </a:xfrm>
          <a:prstGeom prst="rect">
            <a:avLst/>
          </a:prstGeom>
        </p:spPr>
      </p:pic>
      <p:grpSp>
        <p:nvGrpSpPr>
          <p:cNvPr id="5" name="Group 5"/>
          <p:cNvGrpSpPr/>
          <p:nvPr/>
        </p:nvGrpSpPr>
        <p:grpSpPr>
          <a:xfrm>
            <a:off x="0" y="9723475"/>
            <a:ext cx="7560000" cy="219725"/>
            <a:chOff x="0" y="0"/>
            <a:chExt cx="2709333" cy="78745"/>
          </a:xfrm>
        </p:grpSpPr>
        <p:sp>
          <p:nvSpPr>
            <p:cNvPr id="6" name="Freeform 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9" name="Picture 9"/>
          <p:cNvPicPr>
            <a:picLocks noChangeAspect="1"/>
          </p:cNvPicPr>
          <p:nvPr/>
        </p:nvPicPr>
        <p:blipFill>
          <a:blip r:embed="rId5">
            <a:alphaModFix amt="6000"/>
          </a:blip>
          <a:srcRect t="5024" b="5024"/>
          <a:stretch>
            <a:fillRect/>
          </a:stretch>
        </p:blipFill>
        <p:spPr>
          <a:xfrm>
            <a:off x="-34545" y="106262"/>
            <a:ext cx="7591045" cy="9723475"/>
          </a:xfrm>
          <a:prstGeom prst="rect">
            <a:avLst/>
          </a:prstGeom>
        </p:spPr>
      </p:pic>
      <p:sp>
        <p:nvSpPr>
          <p:cNvPr id="10" name="TextBox 10"/>
          <p:cNvSpPr txBox="1"/>
          <p:nvPr/>
        </p:nvSpPr>
        <p:spPr>
          <a:xfrm>
            <a:off x="407675" y="1417113"/>
            <a:ext cx="6572692" cy="1945597"/>
          </a:xfrm>
          <a:prstGeom prst="rect">
            <a:avLst/>
          </a:prstGeom>
        </p:spPr>
        <p:txBody>
          <a:bodyPr lIns="0" tIns="0" rIns="0" bIns="0" rtlCol="0" anchor="t">
            <a:spAutoFit/>
          </a:bodyPr>
          <a:lstStyle/>
          <a:p>
            <a:pPr algn="just">
              <a:lnSpc>
                <a:spcPts val="1680"/>
              </a:lnSpc>
            </a:pPr>
            <a:r>
              <a:rPr lang="en-US" sz="1200" dirty="0" err="1">
                <a:solidFill>
                  <a:srgbClr val="223F6A"/>
                </a:solidFill>
                <a:latin typeface="Montserrat"/>
              </a:rPr>
              <a:t>We provide ongoing assistance </a:t>
            </a:r>
            <a:r>
              <a:rPr lang="en-US" sz="1200" dirty="0">
                <a:solidFill>
                  <a:srgbClr val="223F6A"/>
                </a:solidFill>
                <a:latin typeface="Montserrat"/>
              </a:rPr>
              <a:t>and </a:t>
            </a:r>
            <a:r>
              <a:rPr lang="en-US" sz="1200" dirty="0" err="1">
                <a:solidFill>
                  <a:srgbClr val="223F6A"/>
                </a:solidFill>
                <a:latin typeface="Montserrat"/>
              </a:rPr>
              <a:t>support in tax matters </a:t>
            </a:r>
            <a:r>
              <a:rPr lang="en-US" sz="1200" dirty="0">
                <a:solidFill>
                  <a:srgbClr val="223F6A"/>
                </a:solidFill>
                <a:latin typeface="Montserrat"/>
              </a:rPr>
              <a:t>to help </a:t>
            </a:r>
            <a:r>
              <a:rPr lang="en-US" sz="1200" dirty="0" err="1">
                <a:solidFill>
                  <a:srgbClr val="223F6A"/>
                </a:solidFill>
                <a:latin typeface="Montserrat"/>
              </a:rPr>
              <a:t>companies reach their growth potential both nationally </a:t>
            </a:r>
            <a:r>
              <a:rPr lang="en-US" sz="1200" dirty="0">
                <a:solidFill>
                  <a:srgbClr val="223F6A"/>
                </a:solidFill>
                <a:latin typeface="Montserrat"/>
              </a:rPr>
              <a:t>and </a:t>
            </a:r>
            <a:r>
              <a:rPr lang="en-US" sz="1200" dirty="0" err="1">
                <a:solidFill>
                  <a:srgbClr val="223F6A"/>
                </a:solidFill>
                <a:latin typeface="Montserrat"/>
              </a:rPr>
              <a:t>internationally</a:t>
            </a:r>
            <a:r>
              <a:rPr lang="en-US" sz="1200" dirty="0">
                <a:solidFill>
                  <a:srgbClr val="223F6A"/>
                </a:solidFill>
                <a:latin typeface="Montserrat"/>
              </a:rPr>
              <a:t>. </a:t>
            </a:r>
            <a:r>
              <a:rPr lang="en-US" sz="1200" dirty="0" err="1">
                <a:solidFill>
                  <a:srgbClr val="223F6A"/>
                </a:solidFill>
                <a:latin typeface="Montserrat"/>
              </a:rPr>
              <a:t>Our various services are tailored to </a:t>
            </a:r>
            <a:r>
              <a:rPr lang="en-US" sz="1200" dirty="0">
                <a:solidFill>
                  <a:srgbClr val="223F6A"/>
                </a:solidFill>
                <a:latin typeface="Montserrat"/>
              </a:rPr>
              <a:t>the </a:t>
            </a:r>
            <a:r>
              <a:rPr lang="en-US" sz="1200" dirty="0" err="1">
                <a:solidFill>
                  <a:srgbClr val="223F6A"/>
                </a:solidFill>
                <a:latin typeface="Montserrat"/>
              </a:rPr>
              <a:t>client’s business model </a:t>
            </a:r>
            <a:r>
              <a:rPr lang="en-US" sz="1200" dirty="0">
                <a:solidFill>
                  <a:srgbClr val="223F6A"/>
                </a:solidFill>
                <a:latin typeface="Montserrat"/>
              </a:rPr>
              <a:t>in </a:t>
            </a:r>
            <a:r>
              <a:rPr lang="en-US" sz="1200" dirty="0" err="1">
                <a:solidFill>
                  <a:srgbClr val="223F6A"/>
                </a:solidFill>
                <a:latin typeface="Montserrat"/>
              </a:rPr>
              <a:t>accordance </a:t>
            </a:r>
            <a:r>
              <a:rPr lang="en-US" sz="1200" dirty="0">
                <a:solidFill>
                  <a:srgbClr val="223F6A"/>
                </a:solidFill>
                <a:latin typeface="Montserrat"/>
              </a:rPr>
              <a:t>with their </a:t>
            </a:r>
            <a:r>
              <a:rPr lang="en-US" sz="1200" dirty="0" err="1">
                <a:solidFill>
                  <a:srgbClr val="223F6A"/>
                </a:solidFill>
                <a:latin typeface="Montserrat"/>
              </a:rPr>
              <a:t>business objectives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a:p>
            <a:pPr algn="just">
              <a:lnSpc>
                <a:spcPts val="1680"/>
              </a:lnSpc>
            </a:pPr>
            <a:r>
              <a:rPr lang="en-US" sz="1200" dirty="0">
                <a:solidFill>
                  <a:srgbClr val="223F6A"/>
                </a:solidFill>
                <a:latin typeface="Montserrat"/>
              </a:rPr>
              <a:t>We </a:t>
            </a:r>
            <a:r>
              <a:rPr lang="en-US" sz="1200" dirty="0" err="1">
                <a:solidFill>
                  <a:srgbClr val="223F6A"/>
                </a:solidFill>
                <a:latin typeface="Montserrat"/>
              </a:rPr>
              <a:t>specialize</a:t>
            </a:r>
            <a:r>
              <a:rPr lang="en-US" sz="1200" dirty="0">
                <a:solidFill>
                  <a:srgbClr val="223F6A"/>
                </a:solidFill>
                <a:latin typeface="Montserrat"/>
              </a:rPr>
              <a:t> in </a:t>
            </a:r>
            <a:r>
              <a:rPr lang="en-US" sz="1200" dirty="0" err="1">
                <a:solidFill>
                  <a:srgbClr val="223F6A"/>
                </a:solidFill>
                <a:latin typeface="Montserrat"/>
              </a:rPr>
              <a:t>a variety </a:t>
            </a:r>
            <a:r>
              <a:rPr lang="en-US" sz="1200" dirty="0">
                <a:solidFill>
                  <a:srgbClr val="223F6A"/>
                </a:solidFill>
                <a:latin typeface="Montserrat"/>
              </a:rPr>
              <a:t>of </a:t>
            </a:r>
            <a:r>
              <a:rPr lang="en-US" sz="1200" dirty="0" err="1">
                <a:solidFill>
                  <a:srgbClr val="223F6A"/>
                </a:solidFill>
                <a:latin typeface="Montserrat"/>
              </a:rPr>
              <a:t>areas</a:t>
            </a:r>
            <a:r>
              <a:rPr lang="en-US" sz="1200" dirty="0">
                <a:solidFill>
                  <a:srgbClr val="223F6A"/>
                </a:solidFill>
                <a:latin typeface="Montserrat"/>
              </a:rPr>
              <a:t>, which </a:t>
            </a:r>
            <a:r>
              <a:rPr lang="en-US" sz="1200" dirty="0" err="1">
                <a:solidFill>
                  <a:srgbClr val="223F6A"/>
                </a:solidFill>
                <a:latin typeface="Montserrat"/>
              </a:rPr>
              <a:t>allows us to provide </a:t>
            </a:r>
            <a:r>
              <a:rPr lang="en-US" sz="1200" dirty="0">
                <a:solidFill>
                  <a:srgbClr val="223F6A"/>
                </a:solidFill>
                <a:latin typeface="Montserrat"/>
              </a:rPr>
              <a:t>ongoing legal </a:t>
            </a:r>
            <a:r>
              <a:rPr lang="en-US" sz="1200" dirty="0" err="1">
                <a:solidFill>
                  <a:srgbClr val="223F6A"/>
                </a:solidFill>
                <a:latin typeface="Montserrat"/>
              </a:rPr>
              <a:t>support </a:t>
            </a:r>
            <a:r>
              <a:rPr lang="en-US" sz="1200" dirty="0">
                <a:solidFill>
                  <a:srgbClr val="223F6A"/>
                </a:solidFill>
                <a:latin typeface="Montserrat"/>
              </a:rPr>
              <a:t>on </a:t>
            </a:r>
            <a:r>
              <a:rPr lang="en-US" sz="1200" dirty="0" err="1">
                <a:solidFill>
                  <a:srgbClr val="223F6A"/>
                </a:solidFill>
                <a:latin typeface="Montserrat"/>
              </a:rPr>
              <a:t>critical issues in </a:t>
            </a:r>
            <a:r>
              <a:rPr lang="en-US" sz="1200" dirty="0">
                <a:solidFill>
                  <a:srgbClr val="223F6A"/>
                </a:solidFill>
                <a:latin typeface="Montserrat"/>
              </a:rPr>
              <a:t>today’s tax </a:t>
            </a:r>
            <a:r>
              <a:rPr lang="en-US" sz="1200" dirty="0" err="1">
                <a:solidFill>
                  <a:srgbClr val="223F6A"/>
                </a:solidFill>
                <a:latin typeface="Montserrat"/>
              </a:rPr>
              <a:t>environment </a:t>
            </a:r>
            <a:r>
              <a:rPr lang="en-US" sz="1200" dirty="0">
                <a:solidFill>
                  <a:srgbClr val="223F6A"/>
                </a:solidFill>
                <a:latin typeface="Montserrat"/>
              </a:rPr>
              <a:t>and </a:t>
            </a:r>
            <a:r>
              <a:rPr lang="en-US" sz="1200" dirty="0" err="1">
                <a:solidFill>
                  <a:srgbClr val="223F6A"/>
                </a:solidFill>
                <a:latin typeface="Montserrat"/>
              </a:rPr>
              <a:t>to develop proactive global tax strategies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p:txBody>
      </p:sp>
      <p:grpSp>
        <p:nvGrpSpPr>
          <p:cNvPr id="46" name="Group 46"/>
          <p:cNvGrpSpPr/>
          <p:nvPr/>
        </p:nvGrpSpPr>
        <p:grpSpPr>
          <a:xfrm>
            <a:off x="350188" y="3638867"/>
            <a:ext cx="6476019" cy="329868"/>
            <a:chOff x="0" y="0"/>
            <a:chExt cx="2320859" cy="118217"/>
          </a:xfrm>
        </p:grpSpPr>
        <p:sp>
          <p:nvSpPr>
            <p:cNvPr id="47" name="Freeform 47"/>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48" name="TextBox 4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49" name="Group 49"/>
          <p:cNvGrpSpPr/>
          <p:nvPr/>
        </p:nvGrpSpPr>
        <p:grpSpPr>
          <a:xfrm>
            <a:off x="280464" y="3634579"/>
            <a:ext cx="334157" cy="334157"/>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1" name="TextBox 51"/>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2" name="TextBox 52"/>
          <p:cNvSpPr txBox="1"/>
          <p:nvPr/>
        </p:nvSpPr>
        <p:spPr>
          <a:xfrm>
            <a:off x="744987" y="3698430"/>
            <a:ext cx="2518575"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Tax Audit</a:t>
            </a:r>
            <a:endParaRPr lang="en-US" sz="1200" dirty="0">
              <a:solidFill>
                <a:srgbClr val="FFFFFF"/>
              </a:solidFill>
              <a:latin typeface="Montserrat"/>
            </a:endParaRPr>
          </a:p>
        </p:txBody>
      </p:sp>
      <p:grpSp>
        <p:nvGrpSpPr>
          <p:cNvPr id="53" name="Group 53"/>
          <p:cNvGrpSpPr/>
          <p:nvPr/>
        </p:nvGrpSpPr>
        <p:grpSpPr>
          <a:xfrm>
            <a:off x="350188" y="4058750"/>
            <a:ext cx="6476019" cy="329868"/>
            <a:chOff x="0" y="0"/>
            <a:chExt cx="2320859" cy="118217"/>
          </a:xfrm>
        </p:grpSpPr>
        <p:sp>
          <p:nvSpPr>
            <p:cNvPr id="54" name="Freeform 54"/>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55" name="TextBox 5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6" name="Group 56"/>
          <p:cNvGrpSpPr/>
          <p:nvPr/>
        </p:nvGrpSpPr>
        <p:grpSpPr>
          <a:xfrm>
            <a:off x="280464" y="4054461"/>
            <a:ext cx="334157" cy="334157"/>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58" name="TextBox 5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9" name="TextBox 59"/>
          <p:cNvSpPr txBox="1"/>
          <p:nvPr/>
        </p:nvSpPr>
        <p:spPr>
          <a:xfrm>
            <a:off x="744988" y="4112827"/>
            <a:ext cx="2698314" cy="201530"/>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Beneficial </a:t>
            </a:r>
            <a:r>
              <a:rPr lang="en-US" sz="1200" dirty="0">
                <a:solidFill>
                  <a:srgbClr val="FFFFFF"/>
                </a:solidFill>
                <a:latin typeface="Montserrat"/>
              </a:rPr>
              <a:t>Owner</a:t>
            </a:r>
          </a:p>
        </p:txBody>
      </p:sp>
      <p:grpSp>
        <p:nvGrpSpPr>
          <p:cNvPr id="60" name="Group 60"/>
          <p:cNvGrpSpPr/>
          <p:nvPr/>
        </p:nvGrpSpPr>
        <p:grpSpPr>
          <a:xfrm>
            <a:off x="413116" y="4481509"/>
            <a:ext cx="6413091" cy="300108"/>
            <a:chOff x="0" y="0"/>
            <a:chExt cx="2320859" cy="118217"/>
          </a:xfrm>
        </p:grpSpPr>
        <p:sp>
          <p:nvSpPr>
            <p:cNvPr id="61" name="Freeform 61"/>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62" name="TextBox 62"/>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3" name="Group 63"/>
          <p:cNvGrpSpPr/>
          <p:nvPr/>
        </p:nvGrpSpPr>
        <p:grpSpPr>
          <a:xfrm>
            <a:off x="294280" y="4455293"/>
            <a:ext cx="334157" cy="334157"/>
            <a:chOff x="0" y="0"/>
            <a:chExt cx="812800" cy="812800"/>
          </a:xfrm>
        </p:grpSpPr>
        <p:sp>
          <p:nvSpPr>
            <p:cNvPr id="64" name="Freeform 6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65" name="TextBox 65"/>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66" name="TextBox 66"/>
          <p:cNvSpPr txBox="1"/>
          <p:nvPr/>
        </p:nvSpPr>
        <p:spPr>
          <a:xfrm>
            <a:off x="758803" y="4515032"/>
            <a:ext cx="5324160"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Certification </a:t>
            </a:r>
            <a:r>
              <a:rPr lang="en-US" sz="1200" dirty="0">
                <a:solidFill>
                  <a:srgbClr val="FFFFFF"/>
                </a:solidFill>
                <a:latin typeface="Montserrat"/>
              </a:rPr>
              <a:t>of Technical </a:t>
            </a:r>
            <a:r>
              <a:rPr lang="en-US" sz="1200" dirty="0" err="1">
                <a:solidFill>
                  <a:srgbClr val="FFFFFF"/>
                </a:solidFill>
                <a:latin typeface="Montserrat"/>
              </a:rPr>
              <a:t>Assistance </a:t>
            </a:r>
            <a:r>
              <a:rPr lang="en-US" sz="1200" dirty="0">
                <a:solidFill>
                  <a:srgbClr val="FFFFFF"/>
                </a:solidFill>
                <a:latin typeface="Montserrat"/>
              </a:rPr>
              <a:t>for </a:t>
            </a:r>
            <a:r>
              <a:rPr lang="en-US" sz="1200" dirty="0" err="1">
                <a:solidFill>
                  <a:srgbClr val="FFFFFF"/>
                </a:solidFill>
                <a:latin typeface="Montserrat"/>
              </a:rPr>
              <a:t>Non-Residents</a:t>
            </a:r>
            <a:endParaRPr lang="en-US" sz="1200" dirty="0">
              <a:solidFill>
                <a:srgbClr val="FFFFFF"/>
              </a:solidFill>
              <a:latin typeface="Montserrat"/>
            </a:endParaRPr>
          </a:p>
        </p:txBody>
      </p:sp>
      <p:grpSp>
        <p:nvGrpSpPr>
          <p:cNvPr id="67" name="Group 67"/>
          <p:cNvGrpSpPr/>
          <p:nvPr/>
        </p:nvGrpSpPr>
        <p:grpSpPr>
          <a:xfrm>
            <a:off x="364004" y="4841364"/>
            <a:ext cx="6476019" cy="329868"/>
            <a:chOff x="0" y="0"/>
            <a:chExt cx="2320859" cy="118217"/>
          </a:xfrm>
        </p:grpSpPr>
        <p:sp>
          <p:nvSpPr>
            <p:cNvPr id="68" name="Freeform 68"/>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69" name="TextBox 69"/>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70" name="Group 70"/>
          <p:cNvGrpSpPr/>
          <p:nvPr/>
        </p:nvGrpSpPr>
        <p:grpSpPr>
          <a:xfrm>
            <a:off x="294280" y="4837075"/>
            <a:ext cx="334157" cy="334157"/>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72" name="TextBox 72"/>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73" name="TextBox 73"/>
          <p:cNvSpPr txBox="1"/>
          <p:nvPr/>
        </p:nvSpPr>
        <p:spPr>
          <a:xfrm>
            <a:off x="758803" y="4887301"/>
            <a:ext cx="4333559" cy="201530"/>
          </a:xfrm>
          <a:prstGeom prst="rect">
            <a:avLst/>
          </a:prstGeom>
        </p:spPr>
        <p:txBody>
          <a:bodyPr wrap="square" lIns="0" tIns="0" rIns="0" bIns="0" rtlCol="0" anchor="t">
            <a:spAutoFit/>
          </a:bodyPr>
          <a:lstStyle/>
          <a:p>
            <a:pPr>
              <a:lnSpc>
                <a:spcPts val="1679"/>
              </a:lnSpc>
            </a:pPr>
            <a:r>
              <a:rPr lang="en-US" sz="1200" dirty="0">
                <a:solidFill>
                  <a:srgbClr val="FFFFFF"/>
                </a:solidFill>
                <a:latin typeface="Montserrat"/>
              </a:rPr>
              <a:t>Local and </a:t>
            </a:r>
            <a:r>
              <a:rPr lang="en-US" sz="1200" dirty="0" err="1">
                <a:solidFill>
                  <a:srgbClr val="FFFFFF"/>
                </a:solidFill>
                <a:latin typeface="Montserrat"/>
              </a:rPr>
              <a:t>International Tax Consulting</a:t>
            </a:r>
            <a:endParaRPr lang="en-US" sz="1200" dirty="0">
              <a:solidFill>
                <a:srgbClr val="FFFFFF"/>
              </a:solidFill>
              <a:latin typeface="Montserrat"/>
            </a:endParaRPr>
          </a:p>
        </p:txBody>
      </p:sp>
      <p:sp>
        <p:nvSpPr>
          <p:cNvPr id="87" name="TextBox 87"/>
          <p:cNvSpPr txBox="1"/>
          <p:nvPr/>
        </p:nvSpPr>
        <p:spPr>
          <a:xfrm>
            <a:off x="358125" y="3699889"/>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88" name="TextBox 88"/>
          <p:cNvSpPr txBox="1"/>
          <p:nvPr/>
        </p:nvSpPr>
        <p:spPr>
          <a:xfrm>
            <a:off x="358125" y="4123346"/>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89" name="TextBox 89"/>
          <p:cNvSpPr txBox="1"/>
          <p:nvPr/>
        </p:nvSpPr>
        <p:spPr>
          <a:xfrm>
            <a:off x="371940" y="4524178"/>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3</a:t>
            </a:r>
          </a:p>
        </p:txBody>
      </p:sp>
      <p:sp>
        <p:nvSpPr>
          <p:cNvPr id="90" name="TextBox 90"/>
          <p:cNvSpPr txBox="1"/>
          <p:nvPr/>
        </p:nvSpPr>
        <p:spPr>
          <a:xfrm>
            <a:off x="371940" y="4897796"/>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4</a:t>
            </a:r>
          </a:p>
        </p:txBody>
      </p:sp>
      <p:sp>
        <p:nvSpPr>
          <p:cNvPr id="92" name="Freeform 92"/>
          <p:cNvSpPr/>
          <p:nvPr/>
        </p:nvSpPr>
        <p:spPr>
          <a:xfrm>
            <a:off x="364004" y="5227796"/>
            <a:ext cx="6476019" cy="329868"/>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95" name="Freeform 95"/>
          <p:cNvSpPr/>
          <p:nvPr/>
        </p:nvSpPr>
        <p:spPr>
          <a:xfrm>
            <a:off x="295025" y="5223508"/>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97" name="TextBox 97"/>
          <p:cNvSpPr txBox="1"/>
          <p:nvPr/>
        </p:nvSpPr>
        <p:spPr>
          <a:xfrm>
            <a:off x="758803" y="5286607"/>
            <a:ext cx="4866960"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Tax Compliance</a:t>
            </a:r>
            <a:endParaRPr lang="en-US" sz="1200" dirty="0">
              <a:solidFill>
                <a:srgbClr val="FFFFFF"/>
              </a:solidFill>
              <a:latin typeface="Montserrat"/>
            </a:endParaRPr>
          </a:p>
        </p:txBody>
      </p:sp>
      <p:sp>
        <p:nvSpPr>
          <p:cNvPr id="98" name="TextBox 98"/>
          <p:cNvSpPr txBox="1"/>
          <p:nvPr/>
        </p:nvSpPr>
        <p:spPr>
          <a:xfrm>
            <a:off x="371940" y="5284228"/>
            <a:ext cx="167079" cy="201530"/>
          </a:xfrm>
          <a:prstGeom prst="rect">
            <a:avLst/>
          </a:prstGeom>
        </p:spPr>
        <p:txBody>
          <a:bodyPr lIns="0" tIns="0" rIns="0" bIns="0" rtlCol="0" anchor="t">
            <a:spAutoFit/>
          </a:bodyPr>
          <a:lstStyle>
            <a:defPPr>
              <a:defRPr lang="en-US"/>
            </a:defPPr>
            <a:lvl1pPr algn="ctr">
              <a:lnSpc>
                <a:spcPts val="1679"/>
              </a:lnSpc>
              <a:defRPr sz="1200">
                <a:solidFill>
                  <a:srgbClr val="272E50"/>
                </a:solidFill>
                <a:latin typeface="Montserrat"/>
              </a:defRPr>
            </a:lvl1pPr>
          </a:lstStyle>
          <a:p>
            <a:r>
              <a:rPr lang="en-US" dirty="0"/>
              <a:t>5</a:t>
            </a:r>
          </a:p>
        </p:txBody>
      </p:sp>
      <p:grpSp>
        <p:nvGrpSpPr>
          <p:cNvPr id="99" name="Group 99"/>
          <p:cNvGrpSpPr/>
          <p:nvPr/>
        </p:nvGrpSpPr>
        <p:grpSpPr>
          <a:xfrm rot="-5400000">
            <a:off x="1954709" y="-1081532"/>
            <a:ext cx="478139" cy="4387557"/>
            <a:chOff x="0" y="0"/>
            <a:chExt cx="370836" cy="3629374"/>
          </a:xfrm>
        </p:grpSpPr>
        <p:sp>
          <p:nvSpPr>
            <p:cNvPr id="100" name="Freeform 100"/>
            <p:cNvSpPr/>
            <p:nvPr/>
          </p:nvSpPr>
          <p:spPr>
            <a:xfrm>
              <a:off x="0" y="0"/>
              <a:ext cx="370836" cy="3629374"/>
            </a:xfrm>
            <a:custGeom>
              <a:avLst/>
              <a:gdLst/>
              <a:ahLst/>
              <a:cxnLst/>
              <a:rect l="l" t="t" r="r" b="b"/>
              <a:pathLst>
                <a:path w="370836" h="3629374">
                  <a:moveTo>
                    <a:pt x="123679" y="3610305"/>
                  </a:moveTo>
                  <a:cubicBezTo>
                    <a:pt x="142691" y="3621819"/>
                    <a:pt x="164305" y="3629374"/>
                    <a:pt x="185518" y="3629374"/>
                  </a:cubicBezTo>
                  <a:cubicBezTo>
                    <a:pt x="206732" y="3629374"/>
                    <a:pt x="227145" y="3622897"/>
                    <a:pt x="245956" y="3611383"/>
                  </a:cubicBezTo>
                  <a:cubicBezTo>
                    <a:pt x="246357" y="3611024"/>
                    <a:pt x="246757" y="3611024"/>
                    <a:pt x="247157" y="3610664"/>
                  </a:cubicBezTo>
                  <a:cubicBezTo>
                    <a:pt x="317802" y="3564609"/>
                    <a:pt x="369836" y="3442995"/>
                    <a:pt x="370836" y="3238308"/>
                  </a:cubicBezTo>
                  <a:lnTo>
                    <a:pt x="370836" y="0"/>
                  </a:lnTo>
                  <a:lnTo>
                    <a:pt x="0" y="0"/>
                  </a:lnTo>
                  <a:lnTo>
                    <a:pt x="0" y="3235905"/>
                  </a:lnTo>
                  <a:cubicBezTo>
                    <a:pt x="1001" y="3443714"/>
                    <a:pt x="52233" y="3565329"/>
                    <a:pt x="123679" y="3610305"/>
                  </a:cubicBezTo>
                  <a:close/>
                </a:path>
              </a:pathLst>
            </a:custGeom>
            <a:solidFill>
              <a:srgbClr val="FFFFFF"/>
            </a:solidFill>
          </p:spPr>
          <p:txBody>
            <a:bodyPr/>
            <a:lstStyle/>
            <a:p>
              <a:endParaRPr lang="es-PE"/>
            </a:p>
          </p:txBody>
        </p:sp>
        <p:sp>
          <p:nvSpPr>
            <p:cNvPr id="101" name="TextBox 101"/>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102" name="TextBox 102"/>
          <p:cNvSpPr txBox="1"/>
          <p:nvPr/>
        </p:nvSpPr>
        <p:spPr>
          <a:xfrm>
            <a:off x="350188" y="890670"/>
            <a:ext cx="4509328" cy="405056"/>
          </a:xfrm>
          <a:prstGeom prst="rect">
            <a:avLst/>
          </a:prstGeom>
        </p:spPr>
        <p:txBody>
          <a:bodyPr lIns="0" tIns="0" rIns="0" bIns="0" rtlCol="0" anchor="t">
            <a:spAutoFit/>
          </a:bodyPr>
          <a:lstStyle/>
          <a:p>
            <a:pPr>
              <a:lnSpc>
                <a:spcPts val="3399"/>
              </a:lnSpc>
              <a:spcBef>
                <a:spcPct val="0"/>
              </a:spcBef>
            </a:pPr>
            <a:r>
              <a:rPr lang="en-US" sz="2427" dirty="0">
                <a:solidFill>
                  <a:srgbClr val="29BBE3"/>
                </a:solidFill>
                <a:latin typeface="Montserrat ExtraBold" pitchFamily="2" charset="0"/>
              </a:rPr>
              <a:t>TAX AND LEGAL</a:t>
            </a:r>
          </a:p>
        </p:txBody>
      </p:sp>
      <p:grpSp>
        <p:nvGrpSpPr>
          <p:cNvPr id="103" name="Group 103"/>
          <p:cNvGrpSpPr/>
          <p:nvPr/>
        </p:nvGrpSpPr>
        <p:grpSpPr>
          <a:xfrm>
            <a:off x="0" y="0"/>
            <a:ext cx="7560000" cy="219725"/>
            <a:chOff x="0" y="0"/>
            <a:chExt cx="2709333" cy="78745"/>
          </a:xfrm>
        </p:grpSpPr>
        <p:sp>
          <p:nvSpPr>
            <p:cNvPr id="104" name="Freeform 104"/>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05" name="TextBox 105"/>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106" name="Group 106"/>
          <p:cNvGrpSpPr/>
          <p:nvPr/>
        </p:nvGrpSpPr>
        <p:grpSpPr>
          <a:xfrm>
            <a:off x="6950053" y="10106294"/>
            <a:ext cx="415413" cy="415413"/>
            <a:chOff x="0" y="0"/>
            <a:chExt cx="812800" cy="812800"/>
          </a:xfrm>
        </p:grpSpPr>
        <p:sp>
          <p:nvSpPr>
            <p:cNvPr id="107" name="Freeform 10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108" name="TextBox 10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9" name="TextBox 109"/>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06</a:t>
            </a:r>
          </a:p>
        </p:txBody>
      </p:sp>
      <p:sp>
        <p:nvSpPr>
          <p:cNvPr id="110" name="Freeform 92">
            <a:extLst>
              <a:ext uri="{FF2B5EF4-FFF2-40B4-BE49-F238E27FC236}">
                <a16:creationId xmlns:a16="http://schemas.microsoft.com/office/drawing/2014/main" id="{DBF715D1-B0E3-4132-8FD6-1094051AE3B9}"/>
              </a:ext>
            </a:extLst>
          </p:cNvPr>
          <p:cNvSpPr/>
          <p:nvPr/>
        </p:nvSpPr>
        <p:spPr>
          <a:xfrm>
            <a:off x="377281" y="5643501"/>
            <a:ext cx="6476019" cy="329868"/>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111" name="Freeform 95">
            <a:extLst>
              <a:ext uri="{FF2B5EF4-FFF2-40B4-BE49-F238E27FC236}">
                <a16:creationId xmlns:a16="http://schemas.microsoft.com/office/drawing/2014/main" id="{7C266C5F-70B7-4D8C-B183-B5047D5B7F31}"/>
              </a:ext>
            </a:extLst>
          </p:cNvPr>
          <p:cNvSpPr/>
          <p:nvPr/>
        </p:nvSpPr>
        <p:spPr>
          <a:xfrm>
            <a:off x="308302" y="5639213"/>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00B0F0"/>
            </a:solidFill>
          </a:ln>
        </p:spPr>
        <p:txBody>
          <a:bodyPr/>
          <a:lstStyle/>
          <a:p>
            <a:endParaRPr lang="es-PE"/>
          </a:p>
        </p:txBody>
      </p:sp>
      <p:sp>
        <p:nvSpPr>
          <p:cNvPr id="112" name="TextBox 97">
            <a:extLst>
              <a:ext uri="{FF2B5EF4-FFF2-40B4-BE49-F238E27FC236}">
                <a16:creationId xmlns:a16="http://schemas.microsoft.com/office/drawing/2014/main" id="{607320C5-A641-431D-AA22-26CBABBB8A40}"/>
              </a:ext>
            </a:extLst>
          </p:cNvPr>
          <p:cNvSpPr txBox="1"/>
          <p:nvPr/>
        </p:nvSpPr>
        <p:spPr>
          <a:xfrm>
            <a:off x="772080" y="5702312"/>
            <a:ext cx="2580959"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Tax Audits </a:t>
            </a:r>
            <a:r>
              <a:rPr lang="en-US" sz="1200" dirty="0">
                <a:solidFill>
                  <a:srgbClr val="FFFFFF"/>
                </a:solidFill>
                <a:latin typeface="Montserrat"/>
              </a:rPr>
              <a:t>and </a:t>
            </a:r>
            <a:r>
              <a:rPr lang="en-US" sz="1200" dirty="0" err="1">
                <a:solidFill>
                  <a:srgbClr val="FFFFFF"/>
                </a:solidFill>
                <a:latin typeface="Montserrat"/>
              </a:rPr>
              <a:t>Tax Defense</a:t>
            </a:r>
            <a:endParaRPr lang="en-US" sz="1200" dirty="0">
              <a:solidFill>
                <a:srgbClr val="FFFFFF"/>
              </a:solidFill>
              <a:latin typeface="Montserrat"/>
            </a:endParaRPr>
          </a:p>
        </p:txBody>
      </p:sp>
      <p:sp>
        <p:nvSpPr>
          <p:cNvPr id="113" name="TextBox 98">
            <a:extLst>
              <a:ext uri="{FF2B5EF4-FFF2-40B4-BE49-F238E27FC236}">
                <a16:creationId xmlns:a16="http://schemas.microsoft.com/office/drawing/2014/main" id="{8B5098B3-25EC-44FC-AED7-B7EB0B2C5A4B}"/>
              </a:ext>
            </a:extLst>
          </p:cNvPr>
          <p:cNvSpPr txBox="1"/>
          <p:nvPr/>
        </p:nvSpPr>
        <p:spPr>
          <a:xfrm>
            <a:off x="385217" y="5699933"/>
            <a:ext cx="167079" cy="201530"/>
          </a:xfrm>
          <a:prstGeom prst="rect">
            <a:avLst/>
          </a:prstGeom>
        </p:spPr>
        <p:txBody>
          <a:bodyPr lIns="0" tIns="0" rIns="0" bIns="0" rtlCol="0" anchor="t">
            <a:spAutoFit/>
          </a:bodyPr>
          <a:lstStyle>
            <a:defPPr>
              <a:defRPr lang="en-US"/>
            </a:defPPr>
            <a:lvl1pPr algn="ctr">
              <a:lnSpc>
                <a:spcPts val="1679"/>
              </a:lnSpc>
              <a:defRPr sz="1200">
                <a:solidFill>
                  <a:srgbClr val="29BBE3"/>
                </a:solidFill>
                <a:latin typeface="Montserrat"/>
              </a:defRPr>
            </a:lvl1pPr>
          </a:lstStyle>
          <a:p>
            <a:r>
              <a:rPr lang="en-US" dirty="0"/>
              <a:t>6</a:t>
            </a:r>
          </a:p>
        </p:txBody>
      </p:sp>
      <p:sp>
        <p:nvSpPr>
          <p:cNvPr id="114" name="CuadroTexto 113">
            <a:extLst>
              <a:ext uri="{FF2B5EF4-FFF2-40B4-BE49-F238E27FC236}">
                <a16:creationId xmlns:a16="http://schemas.microsoft.com/office/drawing/2014/main" id="{64BCC0F2-0E4C-4B37-830C-5E66AC1583FB}"/>
              </a:ext>
            </a:extLst>
          </p:cNvPr>
          <p:cNvSpPr txBox="1"/>
          <p:nvPr/>
        </p:nvSpPr>
        <p:spPr>
          <a:xfrm>
            <a:off x="274442" y="3200206"/>
            <a:ext cx="6245612" cy="293863"/>
          </a:xfrm>
          <a:prstGeom prst="rect">
            <a:avLst/>
          </a:prstGeom>
          <a:noFill/>
        </p:spPr>
        <p:txBody>
          <a:bodyPr wrap="square">
            <a:spAutoFit/>
          </a:bodyPr>
          <a:lstStyle/>
          <a:p>
            <a:pPr algn="just">
              <a:lnSpc>
                <a:spcPts val="1680"/>
              </a:lnSpc>
            </a:pPr>
            <a:r>
              <a:rPr lang="en-US" sz="1200" dirty="0">
                <a:solidFill>
                  <a:srgbClr val="223F6A"/>
                </a:solidFill>
                <a:latin typeface="Montserrat"/>
              </a:rPr>
              <a:t>The </a:t>
            </a:r>
            <a:r>
              <a:rPr lang="en-US" sz="1200" dirty="0" err="1">
                <a:solidFill>
                  <a:srgbClr val="223F6A"/>
                </a:solidFill>
                <a:latin typeface="Montserrat"/>
              </a:rPr>
              <a:t>services </a:t>
            </a:r>
            <a:r>
              <a:rPr lang="en-US" sz="1200" dirty="0">
                <a:solidFill>
                  <a:srgbClr val="223F6A"/>
                </a:solidFill>
                <a:latin typeface="Montserrat"/>
              </a:rPr>
              <a:t>we </a:t>
            </a:r>
            <a:r>
              <a:rPr lang="en-US" sz="1200" dirty="0" err="1">
                <a:solidFill>
                  <a:srgbClr val="223F6A"/>
                </a:solidFill>
                <a:latin typeface="Montserrat"/>
              </a:rPr>
              <a:t>offer in the tax area </a:t>
            </a:r>
            <a:r>
              <a:rPr lang="en-US" sz="1200" dirty="0">
                <a:solidFill>
                  <a:srgbClr val="223F6A"/>
                </a:solidFill>
                <a:latin typeface="Montserrat"/>
              </a:rPr>
              <a:t>are as </a:t>
            </a:r>
            <a:r>
              <a:rPr lang="en-US" sz="1200" dirty="0" err="1">
                <a:solidFill>
                  <a:srgbClr val="223F6A"/>
                </a:solidFill>
                <a:latin typeface="Montserrat"/>
              </a:rPr>
              <a:t>follows</a:t>
            </a:r>
            <a:r>
              <a:rPr lang="en-US" sz="1200" dirty="0">
                <a:solidFill>
                  <a:srgbClr val="223F6A"/>
                </a:solidFill>
                <a:latin typeface="Montserrat"/>
              </a:rPr>
              <a:t>:</a:t>
            </a:r>
          </a:p>
        </p:txBody>
      </p:sp>
      <p:sp>
        <p:nvSpPr>
          <p:cNvPr id="115" name="Freeform 92">
            <a:extLst>
              <a:ext uri="{FF2B5EF4-FFF2-40B4-BE49-F238E27FC236}">
                <a16:creationId xmlns:a16="http://schemas.microsoft.com/office/drawing/2014/main" id="{7C4DD50E-4983-4D33-9B04-101D81187EAE}"/>
              </a:ext>
            </a:extLst>
          </p:cNvPr>
          <p:cNvSpPr/>
          <p:nvPr/>
        </p:nvSpPr>
        <p:spPr>
          <a:xfrm>
            <a:off x="364003" y="6070682"/>
            <a:ext cx="6476019" cy="329868"/>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116" name="Freeform 95">
            <a:extLst>
              <a:ext uri="{FF2B5EF4-FFF2-40B4-BE49-F238E27FC236}">
                <a16:creationId xmlns:a16="http://schemas.microsoft.com/office/drawing/2014/main" id="{A97DABB1-77EB-4E0B-89F5-2AC7CE3FCED3}"/>
              </a:ext>
            </a:extLst>
          </p:cNvPr>
          <p:cNvSpPr/>
          <p:nvPr/>
        </p:nvSpPr>
        <p:spPr>
          <a:xfrm>
            <a:off x="295024" y="6066394"/>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117" name="TextBox 97">
            <a:extLst>
              <a:ext uri="{FF2B5EF4-FFF2-40B4-BE49-F238E27FC236}">
                <a16:creationId xmlns:a16="http://schemas.microsoft.com/office/drawing/2014/main" id="{FB33727A-7D3C-49D7-8E47-215685EC2FE1}"/>
              </a:ext>
            </a:extLst>
          </p:cNvPr>
          <p:cNvSpPr txBox="1"/>
          <p:nvPr/>
        </p:nvSpPr>
        <p:spPr>
          <a:xfrm>
            <a:off x="758802" y="6129493"/>
            <a:ext cx="2580959"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Tax Planning</a:t>
            </a:r>
            <a:endParaRPr lang="en-US" sz="1200" dirty="0">
              <a:solidFill>
                <a:srgbClr val="FFFFFF"/>
              </a:solidFill>
              <a:latin typeface="Montserrat"/>
            </a:endParaRPr>
          </a:p>
        </p:txBody>
      </p:sp>
      <p:sp>
        <p:nvSpPr>
          <p:cNvPr id="118" name="TextBox 98">
            <a:extLst>
              <a:ext uri="{FF2B5EF4-FFF2-40B4-BE49-F238E27FC236}">
                <a16:creationId xmlns:a16="http://schemas.microsoft.com/office/drawing/2014/main" id="{3C1C168F-63A5-473C-9332-3F94715C816C}"/>
              </a:ext>
            </a:extLst>
          </p:cNvPr>
          <p:cNvSpPr txBox="1"/>
          <p:nvPr/>
        </p:nvSpPr>
        <p:spPr>
          <a:xfrm>
            <a:off x="371939" y="6127114"/>
            <a:ext cx="167079" cy="201530"/>
          </a:xfrm>
          <a:prstGeom prst="rect">
            <a:avLst/>
          </a:prstGeom>
        </p:spPr>
        <p:txBody>
          <a:bodyPr lIns="0" tIns="0" rIns="0" bIns="0" rtlCol="0" anchor="t">
            <a:spAutoFit/>
          </a:bodyPr>
          <a:lstStyle>
            <a:defPPr>
              <a:defRPr lang="en-US"/>
            </a:defPPr>
            <a:lvl1pPr algn="ctr">
              <a:lnSpc>
                <a:spcPts val="1679"/>
              </a:lnSpc>
              <a:defRPr sz="1200">
                <a:solidFill>
                  <a:srgbClr val="272E50"/>
                </a:solidFill>
                <a:latin typeface="Montserrat"/>
              </a:defRPr>
            </a:lvl1pPr>
          </a:lstStyle>
          <a:p>
            <a:r>
              <a:rPr lang="en-US" dirty="0"/>
              <a:t>7</a:t>
            </a:r>
          </a:p>
        </p:txBody>
      </p:sp>
      <p:pic>
        <p:nvPicPr>
          <p:cNvPr id="74" name="Imagen 73">
            <a:extLst>
              <a:ext uri="{FF2B5EF4-FFF2-40B4-BE49-F238E27FC236}">
                <a16:creationId xmlns:a16="http://schemas.microsoft.com/office/drawing/2014/main" id="{B3BB1D6D-6B17-4A0A-A720-F13C0F41BB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extLst>
      <p:ext uri="{BB962C8B-B14F-4D97-AF65-F5344CB8AC3E}">
        <p14:creationId xmlns:p14="http://schemas.microsoft.com/office/powerpoint/2010/main" val="402597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ráfico 51">
            <a:extLst>
              <a:ext uri="{FF2B5EF4-FFF2-40B4-BE49-F238E27FC236}">
                <a16:creationId xmlns:a16="http://schemas.microsoft.com/office/drawing/2014/main" id="{64740D00-789C-4D49-8FAD-AC6969E7E62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sp>
        <p:nvSpPr>
          <p:cNvPr id="4" name="TextBox 4"/>
          <p:cNvSpPr txBox="1"/>
          <p:nvPr/>
        </p:nvSpPr>
        <p:spPr>
          <a:xfrm>
            <a:off x="0" y="9872343"/>
            <a:ext cx="2268000" cy="1874370"/>
          </a:xfrm>
          <a:prstGeom prst="rect">
            <a:avLst/>
          </a:prstGeom>
        </p:spPr>
        <p:txBody>
          <a:bodyPr lIns="50800" tIns="50800" rIns="50800" bIns="50800" rtlCol="0" anchor="ctr"/>
          <a:lstStyle/>
          <a:p>
            <a:pPr algn="ctr">
              <a:lnSpc>
                <a:spcPts val="1960"/>
              </a:lnSpc>
              <a:spcBef>
                <a:spcPct val="0"/>
              </a:spcBef>
            </a:pPr>
            <a:endParaRPr/>
          </a:p>
        </p:txBody>
      </p:sp>
      <p:grpSp>
        <p:nvGrpSpPr>
          <p:cNvPr id="6" name="Group 6"/>
          <p:cNvGrpSpPr/>
          <p:nvPr/>
        </p:nvGrpSpPr>
        <p:grpSpPr>
          <a:xfrm rot="-5400000">
            <a:off x="950339" y="-253127"/>
            <a:ext cx="851488" cy="2752166"/>
            <a:chOff x="0" y="0"/>
            <a:chExt cx="660400" cy="2360992"/>
          </a:xfrm>
        </p:grpSpPr>
        <p:sp>
          <p:nvSpPr>
            <p:cNvPr id="7" name="Freeform 7"/>
            <p:cNvSpPr/>
            <p:nvPr/>
          </p:nvSpPr>
          <p:spPr>
            <a:xfrm>
              <a:off x="0" y="0"/>
              <a:ext cx="660400" cy="2360993"/>
            </a:xfrm>
            <a:custGeom>
              <a:avLst/>
              <a:gdLst/>
              <a:ahLst/>
              <a:cxnLst/>
              <a:rect l="l" t="t" r="r" b="b"/>
              <a:pathLst>
                <a:path w="660400" h="2360993">
                  <a:moveTo>
                    <a:pt x="220252" y="2341924"/>
                  </a:moveTo>
                  <a:cubicBezTo>
                    <a:pt x="254109" y="2353437"/>
                    <a:pt x="292600" y="2360993"/>
                    <a:pt x="330378" y="2360993"/>
                  </a:cubicBezTo>
                  <a:cubicBezTo>
                    <a:pt x="368157" y="2360993"/>
                    <a:pt x="404509" y="2354516"/>
                    <a:pt x="438009" y="2343002"/>
                  </a:cubicBezTo>
                  <a:cubicBezTo>
                    <a:pt x="438723" y="2342642"/>
                    <a:pt x="439435" y="2342642"/>
                    <a:pt x="440148" y="2342283"/>
                  </a:cubicBezTo>
                  <a:cubicBezTo>
                    <a:pt x="565955" y="2296227"/>
                    <a:pt x="658618" y="2174614"/>
                    <a:pt x="660400" y="1998101"/>
                  </a:cubicBezTo>
                  <a:lnTo>
                    <a:pt x="660400" y="0"/>
                  </a:lnTo>
                  <a:lnTo>
                    <a:pt x="0" y="0"/>
                  </a:lnTo>
                  <a:lnTo>
                    <a:pt x="0" y="1996618"/>
                  </a:lnTo>
                  <a:cubicBezTo>
                    <a:pt x="1782" y="2175333"/>
                    <a:pt x="93019" y="2296948"/>
                    <a:pt x="220252" y="2341924"/>
                  </a:cubicBezTo>
                  <a:close/>
                </a:path>
              </a:pathLst>
            </a:custGeom>
            <a:solidFill>
              <a:srgbClr val="FFFFFF"/>
            </a:solidFill>
          </p:spPr>
          <p:txBody>
            <a:bodyPr/>
            <a:lstStyle/>
            <a:p>
              <a:endParaRPr lang="es-PE"/>
            </a:p>
          </p:txBody>
        </p:sp>
        <p:sp>
          <p:nvSpPr>
            <p:cNvPr id="8" name="TextBox 8"/>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rot="-5400000">
            <a:off x="1954709" y="-1081532"/>
            <a:ext cx="478139" cy="4387557"/>
            <a:chOff x="0" y="0"/>
            <a:chExt cx="370836" cy="3629374"/>
          </a:xfrm>
        </p:grpSpPr>
        <p:sp>
          <p:nvSpPr>
            <p:cNvPr id="10" name="Freeform 10"/>
            <p:cNvSpPr/>
            <p:nvPr/>
          </p:nvSpPr>
          <p:spPr>
            <a:xfrm>
              <a:off x="0" y="0"/>
              <a:ext cx="370836" cy="3629374"/>
            </a:xfrm>
            <a:custGeom>
              <a:avLst/>
              <a:gdLst/>
              <a:ahLst/>
              <a:cxnLst/>
              <a:rect l="l" t="t" r="r" b="b"/>
              <a:pathLst>
                <a:path w="370836" h="3629374">
                  <a:moveTo>
                    <a:pt x="123679" y="3610305"/>
                  </a:moveTo>
                  <a:cubicBezTo>
                    <a:pt x="142691" y="3621819"/>
                    <a:pt x="164305" y="3629374"/>
                    <a:pt x="185518" y="3629374"/>
                  </a:cubicBezTo>
                  <a:cubicBezTo>
                    <a:pt x="206732" y="3629374"/>
                    <a:pt x="227145" y="3622897"/>
                    <a:pt x="245956" y="3611383"/>
                  </a:cubicBezTo>
                  <a:cubicBezTo>
                    <a:pt x="246357" y="3611024"/>
                    <a:pt x="246757" y="3611024"/>
                    <a:pt x="247157" y="3610664"/>
                  </a:cubicBezTo>
                  <a:cubicBezTo>
                    <a:pt x="317802" y="3564609"/>
                    <a:pt x="369836" y="3442995"/>
                    <a:pt x="370836" y="3238308"/>
                  </a:cubicBezTo>
                  <a:lnTo>
                    <a:pt x="370836" y="0"/>
                  </a:lnTo>
                  <a:lnTo>
                    <a:pt x="0" y="0"/>
                  </a:lnTo>
                  <a:lnTo>
                    <a:pt x="0" y="3235905"/>
                  </a:lnTo>
                  <a:cubicBezTo>
                    <a:pt x="1001" y="3443714"/>
                    <a:pt x="52233" y="3565329"/>
                    <a:pt x="123679" y="3610305"/>
                  </a:cubicBezTo>
                  <a:close/>
                </a:path>
              </a:pathLst>
            </a:custGeom>
            <a:solidFill>
              <a:srgbClr val="FFFFFF"/>
            </a:solidFill>
          </p:spPr>
          <p:txBody>
            <a:bodyPr/>
            <a:lstStyle/>
            <a:p>
              <a:endParaRPr lang="es-PE"/>
            </a:p>
          </p:txBody>
        </p:sp>
        <p:sp>
          <p:nvSpPr>
            <p:cNvPr id="11" name="TextBox 11"/>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407675" y="3039710"/>
            <a:ext cx="6476019" cy="329868"/>
            <a:chOff x="0" y="0"/>
            <a:chExt cx="2320859" cy="118217"/>
          </a:xfrm>
        </p:grpSpPr>
        <p:sp>
          <p:nvSpPr>
            <p:cNvPr id="13" name="Freeform 1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347281" y="3039710"/>
            <a:ext cx="334157" cy="33415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18" name="Group 18"/>
          <p:cNvGrpSpPr/>
          <p:nvPr/>
        </p:nvGrpSpPr>
        <p:grpSpPr>
          <a:xfrm>
            <a:off x="407675" y="3438686"/>
            <a:ext cx="6476019" cy="329868"/>
            <a:chOff x="0" y="0"/>
            <a:chExt cx="2320859" cy="118217"/>
          </a:xfrm>
        </p:grpSpPr>
        <p:sp>
          <p:nvSpPr>
            <p:cNvPr id="19" name="Freeform 1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0" name="TextBox 2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347281" y="3438685"/>
            <a:ext cx="334157" cy="3341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23" name="TextBox 23"/>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24" name="Group 24"/>
          <p:cNvGrpSpPr/>
          <p:nvPr/>
        </p:nvGrpSpPr>
        <p:grpSpPr>
          <a:xfrm>
            <a:off x="407675" y="2638878"/>
            <a:ext cx="6476019" cy="329868"/>
            <a:chOff x="0" y="0"/>
            <a:chExt cx="2320859" cy="118217"/>
          </a:xfrm>
        </p:grpSpPr>
        <p:sp>
          <p:nvSpPr>
            <p:cNvPr id="25" name="Freeform 25"/>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6" name="TextBox 2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a:off x="347281" y="2638877"/>
            <a:ext cx="334157" cy="33415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29" name="TextBox 29"/>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30" name="Group 30"/>
          <p:cNvGrpSpPr/>
          <p:nvPr/>
        </p:nvGrpSpPr>
        <p:grpSpPr>
          <a:xfrm>
            <a:off x="0" y="9723475"/>
            <a:ext cx="7560000" cy="219725"/>
            <a:chOff x="0" y="0"/>
            <a:chExt cx="2709333" cy="78745"/>
          </a:xfrm>
        </p:grpSpPr>
        <p:sp>
          <p:nvSpPr>
            <p:cNvPr id="31" name="Freeform 3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33" name="Group 33"/>
          <p:cNvGrpSpPr/>
          <p:nvPr/>
        </p:nvGrpSpPr>
        <p:grpSpPr>
          <a:xfrm>
            <a:off x="0" y="0"/>
            <a:ext cx="7560000" cy="219725"/>
            <a:chOff x="0" y="0"/>
            <a:chExt cx="2709333" cy="78745"/>
          </a:xfrm>
        </p:grpSpPr>
        <p:sp>
          <p:nvSpPr>
            <p:cNvPr id="34" name="Freeform 34"/>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35" name="TextBox 35"/>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37" name="TextBox 37"/>
          <p:cNvSpPr txBox="1"/>
          <p:nvPr/>
        </p:nvSpPr>
        <p:spPr>
          <a:xfrm>
            <a:off x="407675" y="879586"/>
            <a:ext cx="2452031"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OUTSOURCING</a:t>
            </a:r>
          </a:p>
        </p:txBody>
      </p:sp>
      <p:sp>
        <p:nvSpPr>
          <p:cNvPr id="38" name="TextBox 38"/>
          <p:cNvSpPr txBox="1"/>
          <p:nvPr/>
        </p:nvSpPr>
        <p:spPr>
          <a:xfrm>
            <a:off x="407675" y="1370142"/>
            <a:ext cx="6572692" cy="1291572"/>
          </a:xfrm>
          <a:prstGeom prst="rect">
            <a:avLst/>
          </a:prstGeom>
        </p:spPr>
        <p:txBody>
          <a:bodyPr lIns="0" tIns="0" rIns="0" bIns="0" rtlCol="0" anchor="t">
            <a:spAutoFit/>
          </a:bodyPr>
          <a:lstStyle/>
          <a:p>
            <a:pPr algn="just">
              <a:lnSpc>
                <a:spcPts val="1680"/>
              </a:lnSpc>
            </a:pPr>
            <a:r>
              <a:rPr lang="en-US" sz="1200" dirty="0">
                <a:solidFill>
                  <a:srgbClr val="223F6A"/>
                </a:solidFill>
                <a:latin typeface="Montserrat"/>
              </a:rPr>
              <a:t>Our outsourcing </a:t>
            </a:r>
            <a:r>
              <a:rPr lang="en-US" sz="1200" dirty="0" err="1">
                <a:solidFill>
                  <a:srgbClr val="223F6A"/>
                </a:solidFill>
                <a:latin typeface="Montserrat"/>
              </a:rPr>
              <a:t>service is designed </a:t>
            </a:r>
            <a:r>
              <a:rPr lang="en-US" sz="1200" dirty="0">
                <a:solidFill>
                  <a:srgbClr val="223F6A"/>
                </a:solidFill>
                <a:latin typeface="Montserrat"/>
              </a:rPr>
              <a:t>to </a:t>
            </a:r>
            <a:r>
              <a:rPr lang="en-US" sz="1200" dirty="0" err="1">
                <a:solidFill>
                  <a:srgbClr val="223F6A"/>
                </a:solidFill>
                <a:latin typeface="Montserrat"/>
              </a:rPr>
              <a:t>provide our clients </a:t>
            </a:r>
            <a:r>
              <a:rPr lang="en-US" sz="1200" dirty="0">
                <a:solidFill>
                  <a:srgbClr val="223F6A"/>
                </a:solidFill>
                <a:latin typeface="Montserrat"/>
              </a:rPr>
              <a:t>with </a:t>
            </a:r>
            <a:r>
              <a:rPr lang="en-US" sz="1200" dirty="0" err="1">
                <a:solidFill>
                  <a:srgbClr val="223F6A"/>
                </a:solidFill>
                <a:latin typeface="Montserrat"/>
              </a:rPr>
              <a:t>a </a:t>
            </a:r>
            <a:r>
              <a:rPr lang="en-US" sz="1200" dirty="0">
                <a:solidFill>
                  <a:srgbClr val="223F6A"/>
                </a:solidFill>
                <a:latin typeface="Montserrat"/>
              </a:rPr>
              <a:t>comprehensive </a:t>
            </a:r>
            <a:r>
              <a:rPr lang="en-US" sz="1200" dirty="0" err="1">
                <a:solidFill>
                  <a:srgbClr val="223F6A"/>
                </a:solidFill>
                <a:latin typeface="Montserrat"/>
              </a:rPr>
              <a:t>solution for </a:t>
            </a:r>
            <a:r>
              <a:rPr lang="en-US" sz="1200" dirty="0">
                <a:solidFill>
                  <a:srgbClr val="223F6A"/>
                </a:solidFill>
                <a:latin typeface="Montserrat"/>
              </a:rPr>
              <a:t>operational, </a:t>
            </a:r>
            <a:r>
              <a:rPr lang="en-US" sz="1200" dirty="0" err="1">
                <a:solidFill>
                  <a:srgbClr val="223F6A"/>
                </a:solidFill>
                <a:latin typeface="Montserrat"/>
              </a:rPr>
              <a:t>financial</a:t>
            </a:r>
            <a:r>
              <a:rPr lang="en-US" sz="1200" dirty="0">
                <a:solidFill>
                  <a:srgbClr val="223F6A"/>
                </a:solidFill>
                <a:latin typeface="Montserrat"/>
              </a:rPr>
              <a:t>, and </a:t>
            </a:r>
            <a:r>
              <a:rPr lang="en-US" sz="1200" dirty="0" err="1">
                <a:solidFill>
                  <a:srgbClr val="223F6A"/>
                </a:solidFill>
                <a:latin typeface="Montserrat"/>
              </a:rPr>
              <a:t>accounting matters</a:t>
            </a:r>
            <a:r>
              <a:rPr lang="en-US" sz="1200" dirty="0">
                <a:solidFill>
                  <a:srgbClr val="223F6A"/>
                </a:solidFill>
                <a:latin typeface="Montserrat"/>
              </a:rPr>
              <a:t>, with the </a:t>
            </a:r>
            <a:r>
              <a:rPr lang="en-US" sz="1200" dirty="0" err="1">
                <a:solidFill>
                  <a:srgbClr val="223F6A"/>
                </a:solidFill>
                <a:latin typeface="Montserrat"/>
              </a:rPr>
              <a:t>goal </a:t>
            </a:r>
            <a:r>
              <a:rPr lang="en-US" sz="1200" dirty="0">
                <a:solidFill>
                  <a:srgbClr val="223F6A"/>
                </a:solidFill>
                <a:latin typeface="Montserrat"/>
              </a:rPr>
              <a:t>of </a:t>
            </a:r>
            <a:r>
              <a:rPr lang="en-US" sz="1200" dirty="0" err="1">
                <a:solidFill>
                  <a:srgbClr val="223F6A"/>
                </a:solidFill>
                <a:latin typeface="Montserrat"/>
              </a:rPr>
              <a:t>complying </a:t>
            </a:r>
            <a:r>
              <a:rPr lang="en-US" sz="1200" dirty="0">
                <a:solidFill>
                  <a:srgbClr val="223F6A"/>
                </a:solidFill>
                <a:latin typeface="Montserrat"/>
              </a:rPr>
              <a:t>with </a:t>
            </a:r>
            <a:r>
              <a:rPr lang="en-US" sz="1200" dirty="0" err="1">
                <a:solidFill>
                  <a:srgbClr val="223F6A"/>
                </a:solidFill>
                <a:latin typeface="Montserrat"/>
              </a:rPr>
              <a:t>the accounting requirements established by </a:t>
            </a:r>
            <a:r>
              <a:rPr lang="en-US" sz="1200" dirty="0">
                <a:solidFill>
                  <a:srgbClr val="223F6A"/>
                </a:solidFill>
                <a:latin typeface="Montserrat"/>
              </a:rPr>
              <a:t>law. </a:t>
            </a:r>
          </a:p>
          <a:p>
            <a:pPr algn="just">
              <a:lnSpc>
                <a:spcPts val="1680"/>
              </a:lnSpc>
            </a:pPr>
            <a:endParaRPr lang="en-US" sz="1200" dirty="0">
              <a:solidFill>
                <a:srgbClr val="223F6A"/>
              </a:solidFill>
              <a:latin typeface="Montserrat"/>
            </a:endParaRPr>
          </a:p>
          <a:p>
            <a:pPr algn="just">
              <a:lnSpc>
                <a:spcPts val="1680"/>
              </a:lnSpc>
            </a:pPr>
            <a:r>
              <a:rPr lang="en-US" sz="1200" dirty="0" err="1">
                <a:solidFill>
                  <a:srgbClr val="223F6A"/>
                </a:solidFill>
                <a:latin typeface="Montserrat"/>
              </a:rPr>
              <a:t>We offer the following services</a:t>
            </a:r>
            <a:r>
              <a:rPr lang="en-US" sz="1200" dirty="0">
                <a:solidFill>
                  <a:srgbClr val="223F6A"/>
                </a:solidFill>
                <a:latin typeface="Montserrat"/>
              </a:rPr>
              <a:t>:</a:t>
            </a:r>
          </a:p>
          <a:p>
            <a:pPr marL="0" lvl="0" indent="0" algn="just">
              <a:lnSpc>
                <a:spcPts val="1680"/>
              </a:lnSpc>
              <a:spcBef>
                <a:spcPct val="0"/>
              </a:spcBef>
            </a:pPr>
            <a:endParaRPr lang="en-US" sz="1200" dirty="0">
              <a:solidFill>
                <a:srgbClr val="223F6A"/>
              </a:solidFill>
              <a:latin typeface="Montserrat"/>
            </a:endParaRPr>
          </a:p>
        </p:txBody>
      </p:sp>
      <p:sp>
        <p:nvSpPr>
          <p:cNvPr id="39" name="TextBox 39"/>
          <p:cNvSpPr txBox="1"/>
          <p:nvPr/>
        </p:nvSpPr>
        <p:spPr>
          <a:xfrm>
            <a:off x="756000" y="3097724"/>
            <a:ext cx="2046548"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Process Outsourcing</a:t>
            </a:r>
          </a:p>
        </p:txBody>
      </p:sp>
      <p:sp>
        <p:nvSpPr>
          <p:cNvPr id="40" name="TextBox 40"/>
          <p:cNvSpPr txBox="1"/>
          <p:nvPr/>
        </p:nvSpPr>
        <p:spPr>
          <a:xfrm>
            <a:off x="770955" y="3495051"/>
            <a:ext cx="1949691"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Payroll Outsourcing</a:t>
            </a:r>
          </a:p>
        </p:txBody>
      </p:sp>
      <p:sp>
        <p:nvSpPr>
          <p:cNvPr id="41" name="TextBox 41"/>
          <p:cNvSpPr txBox="1"/>
          <p:nvPr/>
        </p:nvSpPr>
        <p:spPr>
          <a:xfrm>
            <a:off x="802475" y="2698748"/>
            <a:ext cx="1918171" cy="198087"/>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Accounting</a:t>
            </a:r>
            <a:r>
              <a:rPr lang="en-US" sz="1200" dirty="0">
                <a:solidFill>
                  <a:srgbClr val="FFFFFF"/>
                </a:solidFill>
                <a:latin typeface="Montserrat"/>
              </a:rPr>
              <a:t> Outsourcing</a:t>
            </a:r>
          </a:p>
        </p:txBody>
      </p:sp>
      <p:sp>
        <p:nvSpPr>
          <p:cNvPr id="42" name="TextBox 42"/>
          <p:cNvSpPr txBox="1"/>
          <p:nvPr/>
        </p:nvSpPr>
        <p:spPr>
          <a:xfrm>
            <a:off x="430821" y="2697387"/>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43" name="TextBox 43"/>
          <p:cNvSpPr txBox="1"/>
          <p:nvPr/>
        </p:nvSpPr>
        <p:spPr>
          <a:xfrm>
            <a:off x="407290" y="3103828"/>
            <a:ext cx="209488" cy="198087"/>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44" name="TextBox 44"/>
          <p:cNvSpPr txBox="1"/>
          <p:nvPr/>
        </p:nvSpPr>
        <p:spPr>
          <a:xfrm>
            <a:off x="431392" y="3498260"/>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3</a:t>
            </a:r>
          </a:p>
        </p:txBody>
      </p:sp>
      <p:grpSp>
        <p:nvGrpSpPr>
          <p:cNvPr id="45" name="Group 45"/>
          <p:cNvGrpSpPr/>
          <p:nvPr/>
        </p:nvGrpSpPr>
        <p:grpSpPr>
          <a:xfrm>
            <a:off x="6950053" y="10106294"/>
            <a:ext cx="415413" cy="415413"/>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8" name="TextBox 48"/>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07</a:t>
            </a:r>
          </a:p>
        </p:txBody>
      </p:sp>
      <p:pic>
        <p:nvPicPr>
          <p:cNvPr id="49" name="Picture 36">
            <a:extLst>
              <a:ext uri="{FF2B5EF4-FFF2-40B4-BE49-F238E27FC236}">
                <a16:creationId xmlns:a16="http://schemas.microsoft.com/office/drawing/2014/main" id="{B06FD24A-E67D-F880-9EA1-E13BC2FE25A5}"/>
              </a:ext>
            </a:extLst>
          </p:cNvPr>
          <p:cNvPicPr>
            <a:picLocks noChangeAspect="1"/>
          </p:cNvPicPr>
          <p:nvPr/>
        </p:nvPicPr>
        <p:blipFill>
          <a:blip r:embed="rId4"/>
          <a:srcRect l="8674" t="4420" b="5801"/>
          <a:stretch>
            <a:fillRect/>
          </a:stretch>
        </p:blipFill>
        <p:spPr>
          <a:xfrm>
            <a:off x="0" y="3949490"/>
            <a:ext cx="7560000" cy="5773986"/>
          </a:xfrm>
          <a:prstGeom prst="rect">
            <a:avLst/>
          </a:prstGeom>
        </p:spPr>
      </p:pic>
      <p:pic>
        <p:nvPicPr>
          <p:cNvPr id="50" name="Imagen 49">
            <a:extLst>
              <a:ext uri="{FF2B5EF4-FFF2-40B4-BE49-F238E27FC236}">
                <a16:creationId xmlns:a16="http://schemas.microsoft.com/office/drawing/2014/main" id="{FD90D3E5-D861-48F8-95CD-0ED8A71D9E4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Gráfico 71">
            <a:extLst>
              <a:ext uri="{FF2B5EF4-FFF2-40B4-BE49-F238E27FC236}">
                <a16:creationId xmlns:a16="http://schemas.microsoft.com/office/drawing/2014/main" id="{6E2DF5B4-9728-4C59-B571-79B8A7B9597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sp>
        <p:nvSpPr>
          <p:cNvPr id="6" name="TextBox 6"/>
          <p:cNvSpPr txBox="1"/>
          <p:nvPr/>
        </p:nvSpPr>
        <p:spPr>
          <a:xfrm>
            <a:off x="424169" y="1506765"/>
            <a:ext cx="6572692" cy="2083739"/>
          </a:xfrm>
          <a:prstGeom prst="rect">
            <a:avLst/>
          </a:prstGeom>
        </p:spPr>
        <p:txBody>
          <a:bodyPr lIns="0" tIns="0" rIns="0" bIns="0" rtlCol="0" anchor="t">
            <a:spAutoFit/>
          </a:bodyPr>
          <a:lstStyle/>
          <a:p>
            <a:pPr algn="just">
              <a:lnSpc>
                <a:spcPts val="1680"/>
              </a:lnSpc>
            </a:pPr>
            <a:r>
              <a:rPr lang="en-US" sz="1200" dirty="0" err="1">
                <a:solidFill>
                  <a:srgbClr val="223F6A"/>
                </a:solidFill>
                <a:latin typeface="Montserrat"/>
              </a:rPr>
              <a:t>Companies </a:t>
            </a:r>
            <a:r>
              <a:rPr lang="en-US" sz="1200" dirty="0">
                <a:solidFill>
                  <a:srgbClr val="223F6A"/>
                </a:solidFill>
                <a:latin typeface="Montserrat"/>
              </a:rPr>
              <a:t>that </a:t>
            </a:r>
            <a:r>
              <a:rPr lang="en-US" sz="1200" dirty="0" err="1">
                <a:solidFill>
                  <a:srgbClr val="223F6A"/>
                </a:solidFill>
                <a:latin typeface="Montserrat"/>
              </a:rPr>
              <a:t>conduct transactions </a:t>
            </a:r>
            <a:r>
              <a:rPr lang="en-US" sz="1200" dirty="0">
                <a:solidFill>
                  <a:srgbClr val="223F6A"/>
                </a:solidFill>
                <a:latin typeface="Montserrat"/>
              </a:rPr>
              <a:t>with </a:t>
            </a:r>
            <a:r>
              <a:rPr lang="en-US" sz="1200" dirty="0" err="1">
                <a:solidFill>
                  <a:srgbClr val="223F6A"/>
                </a:solidFill>
                <a:latin typeface="Montserrat"/>
              </a:rPr>
              <a:t>related parties </a:t>
            </a:r>
            <a:r>
              <a:rPr lang="en-US" sz="1200" dirty="0">
                <a:solidFill>
                  <a:srgbClr val="223F6A"/>
                </a:solidFill>
                <a:latin typeface="Montserrat"/>
              </a:rPr>
              <a:t>or </a:t>
            </a:r>
            <a:r>
              <a:rPr lang="en-US" sz="1200" dirty="0" err="1">
                <a:solidFill>
                  <a:srgbClr val="223F6A"/>
                </a:solidFill>
                <a:latin typeface="Montserrat"/>
              </a:rPr>
              <a:t>are domiciled in tax havens must be able to provide tax authorities</a:t>
            </a:r>
            <a:r>
              <a:rPr lang="en-US" sz="1200" dirty="0">
                <a:solidFill>
                  <a:srgbClr val="223F6A"/>
                </a:solidFill>
                <a:latin typeface="Montserrat"/>
              </a:rPr>
              <a:t> with </a:t>
            </a:r>
            <a:r>
              <a:rPr lang="en-US" sz="1200" dirty="0" err="1">
                <a:solidFill>
                  <a:srgbClr val="223F6A"/>
                </a:solidFill>
                <a:latin typeface="Montserrat"/>
              </a:rPr>
              <a:t>Transfer Pricing documentation </a:t>
            </a:r>
            <a:r>
              <a:rPr lang="en-US" sz="1200" dirty="0">
                <a:solidFill>
                  <a:srgbClr val="223F6A"/>
                </a:solidFill>
                <a:latin typeface="Montserrat"/>
              </a:rPr>
              <a:t>that </a:t>
            </a:r>
            <a:r>
              <a:rPr lang="en-US" sz="1200" dirty="0" err="1">
                <a:solidFill>
                  <a:srgbClr val="223F6A"/>
                </a:solidFill>
                <a:latin typeface="Montserrat"/>
              </a:rPr>
              <a:t>proves </a:t>
            </a:r>
            <a:r>
              <a:rPr lang="en-US" sz="1200" dirty="0">
                <a:solidFill>
                  <a:srgbClr val="223F6A"/>
                </a:solidFill>
                <a:latin typeface="Montserrat"/>
              </a:rPr>
              <a:t>and </a:t>
            </a:r>
            <a:r>
              <a:rPr lang="en-US" sz="1200" dirty="0" err="1">
                <a:solidFill>
                  <a:srgbClr val="223F6A"/>
                </a:solidFill>
                <a:latin typeface="Montserrat"/>
              </a:rPr>
              <a:t>confirms </a:t>
            </a:r>
            <a:r>
              <a:rPr lang="en-US" sz="1200" dirty="0">
                <a:solidFill>
                  <a:srgbClr val="223F6A"/>
                </a:solidFill>
                <a:latin typeface="Montserrat"/>
              </a:rPr>
              <a:t>that the </a:t>
            </a:r>
            <a:r>
              <a:rPr lang="en-US" sz="1200" dirty="0" err="1">
                <a:solidFill>
                  <a:srgbClr val="223F6A"/>
                </a:solidFill>
                <a:latin typeface="Montserrat"/>
              </a:rPr>
              <a:t>relevant transactions</a:t>
            </a:r>
            <a:r>
              <a:rPr lang="en-US" sz="1200" dirty="0">
                <a:solidFill>
                  <a:srgbClr val="223F6A"/>
                </a:solidFill>
                <a:latin typeface="Montserrat"/>
              </a:rPr>
              <a:t> are conducted on </a:t>
            </a:r>
            <a:r>
              <a:rPr lang="en-US" sz="1200" dirty="0" err="1">
                <a:solidFill>
                  <a:srgbClr val="223F6A"/>
                </a:solidFill>
                <a:latin typeface="Montserrat"/>
              </a:rPr>
              <a:t>an arm’s-length basis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a:p>
            <a:pPr algn="just">
              <a:lnSpc>
                <a:spcPts val="1680"/>
              </a:lnSpc>
            </a:pPr>
            <a:r>
              <a:rPr lang="en-US" sz="1200" dirty="0" err="1">
                <a:solidFill>
                  <a:srgbClr val="223F6A"/>
                </a:solidFill>
                <a:latin typeface="Montserrat"/>
              </a:rPr>
              <a:t>We have international experience in Transfer Pricing</a:t>
            </a:r>
            <a:r>
              <a:rPr lang="en-US" sz="1200" dirty="0">
                <a:solidFill>
                  <a:srgbClr val="223F6A"/>
                </a:solidFill>
                <a:latin typeface="Montserrat"/>
              </a:rPr>
              <a:t>, </a:t>
            </a:r>
            <a:r>
              <a:rPr lang="en-US" sz="1200" dirty="0" err="1">
                <a:solidFill>
                  <a:srgbClr val="223F6A"/>
                </a:solidFill>
                <a:latin typeface="Montserrat"/>
              </a:rPr>
              <a:t>working in </a:t>
            </a:r>
            <a:r>
              <a:rPr lang="en-US" sz="1200" dirty="0">
                <a:solidFill>
                  <a:srgbClr val="223F6A"/>
                </a:solidFill>
                <a:latin typeface="Montserrat"/>
              </a:rPr>
              <a:t>collaboration with </a:t>
            </a:r>
            <a:r>
              <a:rPr lang="en-US" sz="1200" dirty="0" err="1">
                <a:solidFill>
                  <a:srgbClr val="223F6A"/>
                </a:solidFill>
                <a:latin typeface="Montserrat"/>
              </a:rPr>
              <a:t>our </a:t>
            </a:r>
            <a:r>
              <a:rPr lang="en-US" sz="1200" dirty="0">
                <a:solidFill>
                  <a:srgbClr val="223F6A"/>
                </a:solidFill>
                <a:latin typeface="Montserrat"/>
              </a:rPr>
              <a:t>partner TPC Group, and </a:t>
            </a:r>
            <a:r>
              <a:rPr lang="en-US" sz="1200" dirty="0" err="1">
                <a:solidFill>
                  <a:srgbClr val="223F6A"/>
                </a:solidFill>
                <a:latin typeface="Montserrat"/>
              </a:rPr>
              <a:t>can </a:t>
            </a:r>
            <a:r>
              <a:rPr lang="en-US" sz="1200" dirty="0">
                <a:solidFill>
                  <a:srgbClr val="223F6A"/>
                </a:solidFill>
                <a:latin typeface="Montserrat"/>
              </a:rPr>
              <a:t>help </a:t>
            </a:r>
            <a:r>
              <a:rPr lang="en-US" sz="1200" dirty="0" err="1">
                <a:solidFill>
                  <a:srgbClr val="223F6A"/>
                </a:solidFill>
                <a:latin typeface="Montserrat"/>
              </a:rPr>
              <a:t>organize </a:t>
            </a:r>
            <a:r>
              <a:rPr lang="en-US" sz="1200" dirty="0">
                <a:solidFill>
                  <a:srgbClr val="223F6A"/>
                </a:solidFill>
                <a:latin typeface="Montserrat"/>
              </a:rPr>
              <a:t>the </a:t>
            </a:r>
            <a:r>
              <a:rPr lang="en-US" sz="1200" dirty="0" err="1">
                <a:solidFill>
                  <a:srgbClr val="223F6A"/>
                </a:solidFill>
                <a:latin typeface="Montserrat"/>
              </a:rPr>
              <a:t>documentation </a:t>
            </a:r>
            <a:r>
              <a:rPr lang="en-US" sz="1200" dirty="0">
                <a:solidFill>
                  <a:srgbClr val="223F6A"/>
                </a:solidFill>
                <a:latin typeface="Montserrat"/>
              </a:rPr>
              <a:t>to </a:t>
            </a:r>
            <a:r>
              <a:rPr lang="en-US" sz="1200" dirty="0" err="1">
                <a:solidFill>
                  <a:srgbClr val="223F6A"/>
                </a:solidFill>
                <a:latin typeface="Montserrat"/>
              </a:rPr>
              <a:t>comply </a:t>
            </a:r>
            <a:r>
              <a:rPr lang="en-US" sz="1200" dirty="0">
                <a:solidFill>
                  <a:srgbClr val="223F6A"/>
                </a:solidFill>
                <a:latin typeface="Montserrat"/>
              </a:rPr>
              <a:t>with local and </a:t>
            </a:r>
            <a:r>
              <a:rPr lang="en-US" sz="1200" dirty="0" err="1">
                <a:solidFill>
                  <a:srgbClr val="223F6A"/>
                </a:solidFill>
                <a:latin typeface="Montserrat"/>
              </a:rPr>
              <a:t>international requirements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a:p>
            <a:pPr marL="0" lvl="0" indent="0" algn="just">
              <a:lnSpc>
                <a:spcPts val="1680"/>
              </a:lnSpc>
              <a:spcBef>
                <a:spcPct val="0"/>
              </a:spcBef>
            </a:pPr>
            <a:r>
              <a:rPr lang="en-US" sz="1200" dirty="0" err="1">
                <a:solidFill>
                  <a:srgbClr val="223F6A"/>
                </a:solidFill>
                <a:latin typeface="Montserrat"/>
              </a:rPr>
              <a:t>We offer the following services</a:t>
            </a:r>
            <a:r>
              <a:rPr lang="en-US" sz="1200" dirty="0">
                <a:solidFill>
                  <a:srgbClr val="223F6A"/>
                </a:solidFill>
                <a:latin typeface="Montserrat"/>
              </a:rPr>
              <a:t>:</a:t>
            </a:r>
          </a:p>
        </p:txBody>
      </p:sp>
      <p:grpSp>
        <p:nvGrpSpPr>
          <p:cNvPr id="7" name="Group 7"/>
          <p:cNvGrpSpPr/>
          <p:nvPr/>
        </p:nvGrpSpPr>
        <p:grpSpPr>
          <a:xfrm>
            <a:off x="445364" y="4260134"/>
            <a:ext cx="6476019" cy="329868"/>
            <a:chOff x="0" y="0"/>
            <a:chExt cx="2320859" cy="118217"/>
          </a:xfrm>
        </p:grpSpPr>
        <p:sp>
          <p:nvSpPr>
            <p:cNvPr id="8" name="Freeform 8"/>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3" name="TextBox 13"/>
          <p:cNvSpPr txBox="1"/>
          <p:nvPr/>
        </p:nvSpPr>
        <p:spPr>
          <a:xfrm>
            <a:off x="840164" y="4318944"/>
            <a:ext cx="1356065"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Master File</a:t>
            </a:r>
          </a:p>
        </p:txBody>
      </p:sp>
      <p:grpSp>
        <p:nvGrpSpPr>
          <p:cNvPr id="14" name="Group 14"/>
          <p:cNvGrpSpPr/>
          <p:nvPr/>
        </p:nvGrpSpPr>
        <p:grpSpPr>
          <a:xfrm>
            <a:off x="445364" y="4659110"/>
            <a:ext cx="6476019" cy="329868"/>
            <a:chOff x="0" y="0"/>
            <a:chExt cx="2320859" cy="118217"/>
          </a:xfrm>
        </p:grpSpPr>
        <p:sp>
          <p:nvSpPr>
            <p:cNvPr id="15" name="Freeform 15"/>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0" name="TextBox 20"/>
          <p:cNvSpPr txBox="1"/>
          <p:nvPr/>
        </p:nvSpPr>
        <p:spPr>
          <a:xfrm>
            <a:off x="840164" y="4717920"/>
            <a:ext cx="1785124"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Country by Country Report</a:t>
            </a:r>
          </a:p>
        </p:txBody>
      </p:sp>
      <p:grpSp>
        <p:nvGrpSpPr>
          <p:cNvPr id="21" name="Group 21"/>
          <p:cNvGrpSpPr/>
          <p:nvPr/>
        </p:nvGrpSpPr>
        <p:grpSpPr>
          <a:xfrm>
            <a:off x="445364" y="5059942"/>
            <a:ext cx="6489834" cy="329868"/>
            <a:chOff x="0" y="0"/>
            <a:chExt cx="2325810" cy="118217"/>
          </a:xfrm>
        </p:grpSpPr>
        <p:sp>
          <p:nvSpPr>
            <p:cNvPr id="22" name="Freeform 22"/>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23" name="TextBox 23"/>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7" name="TextBox 27"/>
          <p:cNvSpPr txBox="1"/>
          <p:nvPr/>
        </p:nvSpPr>
        <p:spPr>
          <a:xfrm>
            <a:off x="840164" y="5118753"/>
            <a:ext cx="2310075" cy="198087"/>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Strategic Planning</a:t>
            </a:r>
            <a:endParaRPr lang="en-US" sz="1200" dirty="0">
              <a:solidFill>
                <a:srgbClr val="FFFFFF"/>
              </a:solidFill>
              <a:latin typeface="Montserrat"/>
            </a:endParaRPr>
          </a:p>
        </p:txBody>
      </p:sp>
      <p:grpSp>
        <p:nvGrpSpPr>
          <p:cNvPr id="28" name="Group 28"/>
          <p:cNvGrpSpPr/>
          <p:nvPr/>
        </p:nvGrpSpPr>
        <p:grpSpPr>
          <a:xfrm>
            <a:off x="445364" y="5460774"/>
            <a:ext cx="6476019" cy="329868"/>
            <a:chOff x="0" y="0"/>
            <a:chExt cx="2320859" cy="118217"/>
          </a:xfrm>
        </p:grpSpPr>
        <p:sp>
          <p:nvSpPr>
            <p:cNvPr id="29" name="Freeform 2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30" name="TextBox 3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34" name="TextBox 34"/>
          <p:cNvSpPr txBox="1"/>
          <p:nvPr/>
        </p:nvSpPr>
        <p:spPr>
          <a:xfrm>
            <a:off x="840164" y="5519585"/>
            <a:ext cx="3734062"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Intragroup Services – Benefit Test</a:t>
            </a:r>
          </a:p>
        </p:txBody>
      </p:sp>
      <p:grpSp>
        <p:nvGrpSpPr>
          <p:cNvPr id="42" name="Group 42"/>
          <p:cNvGrpSpPr/>
          <p:nvPr/>
        </p:nvGrpSpPr>
        <p:grpSpPr>
          <a:xfrm>
            <a:off x="445364" y="3859301"/>
            <a:ext cx="6476019" cy="329868"/>
            <a:chOff x="0" y="0"/>
            <a:chExt cx="2320859" cy="118217"/>
          </a:xfrm>
        </p:grpSpPr>
        <p:sp>
          <p:nvSpPr>
            <p:cNvPr id="43" name="Freeform 4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44" name="TextBox 4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48" name="TextBox 48"/>
          <p:cNvSpPr txBox="1"/>
          <p:nvPr/>
        </p:nvSpPr>
        <p:spPr>
          <a:xfrm>
            <a:off x="840164" y="3919172"/>
            <a:ext cx="5497133"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Local File – Transfer Pricing Study (TTPS)</a:t>
            </a:r>
          </a:p>
        </p:txBody>
      </p:sp>
      <p:grpSp>
        <p:nvGrpSpPr>
          <p:cNvPr id="69" name="Grupo 68">
            <a:extLst>
              <a:ext uri="{FF2B5EF4-FFF2-40B4-BE49-F238E27FC236}">
                <a16:creationId xmlns:a16="http://schemas.microsoft.com/office/drawing/2014/main" id="{7577FD92-0329-78CE-AEE9-8C2E4563D0D8}"/>
              </a:ext>
            </a:extLst>
          </p:cNvPr>
          <p:cNvGrpSpPr/>
          <p:nvPr/>
        </p:nvGrpSpPr>
        <p:grpSpPr>
          <a:xfrm>
            <a:off x="380943" y="3855012"/>
            <a:ext cx="334157" cy="334157"/>
            <a:chOff x="465598" y="3723854"/>
            <a:chExt cx="334157" cy="334157"/>
          </a:xfrm>
        </p:grpSpPr>
        <p:grpSp>
          <p:nvGrpSpPr>
            <p:cNvPr id="45" name="Group 45"/>
            <p:cNvGrpSpPr/>
            <p:nvPr/>
          </p:nvGrpSpPr>
          <p:grpSpPr>
            <a:xfrm>
              <a:off x="465598" y="3723854"/>
              <a:ext cx="334157" cy="334157"/>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47" name="TextBox 4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49" name="TextBox 49"/>
            <p:cNvSpPr txBox="1"/>
            <p:nvPr/>
          </p:nvSpPr>
          <p:spPr>
            <a:xfrm>
              <a:off x="549137" y="3782364"/>
              <a:ext cx="167079" cy="198087"/>
            </a:xfrm>
            <a:prstGeom prst="rect">
              <a:avLst/>
            </a:prstGeom>
          </p:spPr>
          <p:txBody>
            <a:bodyPr lIns="0" tIns="0" rIns="0" bIns="0" rtlCol="0" anchor="t">
              <a:spAutoFit/>
            </a:bodyPr>
            <a:lstStyle/>
            <a:p>
              <a:pPr algn="ctr">
                <a:lnSpc>
                  <a:spcPts val="1679"/>
                </a:lnSpc>
              </a:pPr>
              <a:r>
                <a:rPr lang="en-US" sz="1200">
                  <a:solidFill>
                    <a:srgbClr val="272E50"/>
                  </a:solidFill>
                  <a:latin typeface="Montserrat"/>
                </a:rPr>
                <a:t>1</a:t>
              </a:r>
            </a:p>
          </p:txBody>
        </p:sp>
      </p:grpSp>
      <p:grpSp>
        <p:nvGrpSpPr>
          <p:cNvPr id="10" name="Group 10"/>
          <p:cNvGrpSpPr/>
          <p:nvPr/>
        </p:nvGrpSpPr>
        <p:grpSpPr>
          <a:xfrm>
            <a:off x="380943" y="4255844"/>
            <a:ext cx="334157" cy="3341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0" name="TextBox 50"/>
          <p:cNvSpPr txBox="1"/>
          <p:nvPr/>
        </p:nvSpPr>
        <p:spPr>
          <a:xfrm>
            <a:off x="443278" y="4313858"/>
            <a:ext cx="209488"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2</a:t>
            </a:r>
          </a:p>
        </p:txBody>
      </p:sp>
      <p:grpSp>
        <p:nvGrpSpPr>
          <p:cNvPr id="17" name="Group 17"/>
          <p:cNvGrpSpPr/>
          <p:nvPr/>
        </p:nvGrpSpPr>
        <p:grpSpPr>
          <a:xfrm>
            <a:off x="380943" y="4654820"/>
            <a:ext cx="334157" cy="3341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1" name="TextBox 51"/>
          <p:cNvSpPr txBox="1"/>
          <p:nvPr/>
        </p:nvSpPr>
        <p:spPr>
          <a:xfrm>
            <a:off x="464482" y="4713330"/>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3</a:t>
            </a:r>
          </a:p>
        </p:txBody>
      </p:sp>
      <p:sp>
        <p:nvSpPr>
          <p:cNvPr id="25" name="Freeform 25"/>
          <p:cNvSpPr/>
          <p:nvPr/>
        </p:nvSpPr>
        <p:spPr>
          <a:xfrm>
            <a:off x="381688" y="5055652"/>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52" name="TextBox 52"/>
          <p:cNvSpPr txBox="1"/>
          <p:nvPr/>
        </p:nvSpPr>
        <p:spPr>
          <a:xfrm>
            <a:off x="464707" y="5108161"/>
            <a:ext cx="167079" cy="201530"/>
          </a:xfrm>
          <a:prstGeom prst="rect">
            <a:avLst/>
          </a:prstGeom>
        </p:spPr>
        <p:txBody>
          <a:bodyPr wrap="square" lIns="0" tIns="0" rIns="0" bIns="0" rtlCol="0" anchor="t">
            <a:spAutoFit/>
          </a:bodyPr>
          <a:lstStyle/>
          <a:p>
            <a:pPr algn="ctr">
              <a:lnSpc>
                <a:spcPts val="1679"/>
              </a:lnSpc>
            </a:pPr>
            <a:r>
              <a:rPr lang="en-US" sz="1200" dirty="0">
                <a:solidFill>
                  <a:srgbClr val="29BBE3"/>
                </a:solidFill>
                <a:latin typeface="Montserrat"/>
              </a:rPr>
              <a:t>4</a:t>
            </a:r>
          </a:p>
        </p:txBody>
      </p:sp>
      <p:sp>
        <p:nvSpPr>
          <p:cNvPr id="32" name="Freeform 32"/>
          <p:cNvSpPr/>
          <p:nvPr/>
        </p:nvSpPr>
        <p:spPr>
          <a:xfrm>
            <a:off x="381688" y="5456484"/>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3" name="TextBox 53"/>
          <p:cNvSpPr txBox="1"/>
          <p:nvPr/>
        </p:nvSpPr>
        <p:spPr>
          <a:xfrm>
            <a:off x="462553" y="5510935"/>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5</a:t>
            </a:r>
          </a:p>
        </p:txBody>
      </p:sp>
      <p:grpSp>
        <p:nvGrpSpPr>
          <p:cNvPr id="55" name="Group 55"/>
          <p:cNvGrpSpPr/>
          <p:nvPr/>
        </p:nvGrpSpPr>
        <p:grpSpPr>
          <a:xfrm>
            <a:off x="0" y="9723475"/>
            <a:ext cx="7560000" cy="219725"/>
            <a:chOff x="0" y="0"/>
            <a:chExt cx="2709333" cy="78745"/>
          </a:xfrm>
        </p:grpSpPr>
        <p:sp>
          <p:nvSpPr>
            <p:cNvPr id="56" name="Freeform 5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57" name="TextBox 5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8" name="Group 58"/>
          <p:cNvGrpSpPr/>
          <p:nvPr/>
        </p:nvGrpSpPr>
        <p:grpSpPr>
          <a:xfrm>
            <a:off x="0" y="0"/>
            <a:ext cx="7560000" cy="219725"/>
            <a:chOff x="0" y="0"/>
            <a:chExt cx="2709333" cy="78745"/>
          </a:xfrm>
        </p:grpSpPr>
        <p:sp>
          <p:nvSpPr>
            <p:cNvPr id="59" name="Freeform 59"/>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61" name="Group 61"/>
          <p:cNvGrpSpPr/>
          <p:nvPr/>
        </p:nvGrpSpPr>
        <p:grpSpPr>
          <a:xfrm rot="-5400000">
            <a:off x="2543845" y="-1670668"/>
            <a:ext cx="478139" cy="5565830"/>
            <a:chOff x="0" y="0"/>
            <a:chExt cx="370836" cy="4543222"/>
          </a:xfrm>
        </p:grpSpPr>
        <p:sp>
          <p:nvSpPr>
            <p:cNvPr id="62" name="Freeform 62"/>
            <p:cNvSpPr/>
            <p:nvPr/>
          </p:nvSpPr>
          <p:spPr>
            <a:xfrm>
              <a:off x="0" y="0"/>
              <a:ext cx="370836" cy="4543222"/>
            </a:xfrm>
            <a:custGeom>
              <a:avLst/>
              <a:gdLst/>
              <a:ahLst/>
              <a:cxnLst/>
              <a:rect l="l" t="t" r="r" b="b"/>
              <a:pathLst>
                <a:path w="370836" h="4543222">
                  <a:moveTo>
                    <a:pt x="123679" y="4524153"/>
                  </a:moveTo>
                  <a:cubicBezTo>
                    <a:pt x="142691" y="4535667"/>
                    <a:pt x="164305" y="4543222"/>
                    <a:pt x="185518" y="4543222"/>
                  </a:cubicBezTo>
                  <a:cubicBezTo>
                    <a:pt x="206732" y="4543222"/>
                    <a:pt x="227145" y="4536746"/>
                    <a:pt x="245956" y="4525232"/>
                  </a:cubicBezTo>
                  <a:cubicBezTo>
                    <a:pt x="246357" y="4524872"/>
                    <a:pt x="246757" y="4524872"/>
                    <a:pt x="247157" y="4524513"/>
                  </a:cubicBezTo>
                  <a:cubicBezTo>
                    <a:pt x="317802" y="4478458"/>
                    <a:pt x="369836" y="4356844"/>
                    <a:pt x="370836" y="4131857"/>
                  </a:cubicBezTo>
                  <a:lnTo>
                    <a:pt x="370836" y="0"/>
                  </a:lnTo>
                  <a:lnTo>
                    <a:pt x="0" y="0"/>
                  </a:lnTo>
                  <a:lnTo>
                    <a:pt x="0" y="4128791"/>
                  </a:lnTo>
                  <a:cubicBezTo>
                    <a:pt x="1001" y="4357562"/>
                    <a:pt x="52233" y="4479178"/>
                    <a:pt x="123679" y="4524153"/>
                  </a:cubicBezTo>
                  <a:close/>
                </a:path>
              </a:pathLst>
            </a:custGeom>
            <a:solidFill>
              <a:srgbClr val="FFFFFF"/>
            </a:solidFill>
          </p:spPr>
          <p:txBody>
            <a:bodyPr/>
            <a:lstStyle/>
            <a:p>
              <a:endParaRPr lang="es-PE"/>
            </a:p>
          </p:txBody>
        </p:sp>
        <p:sp>
          <p:nvSpPr>
            <p:cNvPr id="63" name="TextBox 63"/>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64" name="TextBox 64"/>
          <p:cNvSpPr txBox="1"/>
          <p:nvPr/>
        </p:nvSpPr>
        <p:spPr>
          <a:xfrm>
            <a:off x="407675" y="897049"/>
            <a:ext cx="4897690"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Transfer Pricing</a:t>
            </a:r>
          </a:p>
        </p:txBody>
      </p:sp>
      <p:grpSp>
        <p:nvGrpSpPr>
          <p:cNvPr id="65" name="Group 65"/>
          <p:cNvGrpSpPr/>
          <p:nvPr/>
        </p:nvGrpSpPr>
        <p:grpSpPr>
          <a:xfrm>
            <a:off x="6950053" y="10106294"/>
            <a:ext cx="415413" cy="415413"/>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67" name="TextBox 6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68" name="TextBox 68"/>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08</a:t>
            </a:r>
          </a:p>
        </p:txBody>
      </p:sp>
      <p:pic>
        <p:nvPicPr>
          <p:cNvPr id="70" name="Imagen 69">
            <a:extLst>
              <a:ext uri="{FF2B5EF4-FFF2-40B4-BE49-F238E27FC236}">
                <a16:creationId xmlns:a16="http://schemas.microsoft.com/office/drawing/2014/main" id="{E8296650-AC1E-4B83-A3EF-21CC1BECA1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7114" r="47114"/>
          <a:stretch>
            <a:fillRect/>
          </a:stretch>
        </p:blipFill>
        <p:spPr>
          <a:xfrm>
            <a:off x="0" y="-114464"/>
            <a:ext cx="648007" cy="10718553"/>
          </a:xfrm>
          <a:prstGeom prst="rect">
            <a:avLst/>
          </a:prstGeom>
        </p:spPr>
      </p:pic>
      <p:pic>
        <p:nvPicPr>
          <p:cNvPr id="89" name="Gráfico 88">
            <a:extLst>
              <a:ext uri="{FF2B5EF4-FFF2-40B4-BE49-F238E27FC236}">
                <a16:creationId xmlns:a16="http://schemas.microsoft.com/office/drawing/2014/main" id="{2F6534E5-6452-4C9C-B2F2-E42E97B4873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215"/>
          <a:stretch/>
        </p:blipFill>
        <p:spPr>
          <a:xfrm>
            <a:off x="-35252" y="9943200"/>
            <a:ext cx="7623502" cy="805950"/>
          </a:xfrm>
          <a:prstGeom prst="rect">
            <a:avLst/>
          </a:prstGeom>
        </p:spPr>
      </p:pic>
      <p:grpSp>
        <p:nvGrpSpPr>
          <p:cNvPr id="13" name="Group 13"/>
          <p:cNvGrpSpPr/>
          <p:nvPr/>
        </p:nvGrpSpPr>
        <p:grpSpPr>
          <a:xfrm>
            <a:off x="888520" y="2769611"/>
            <a:ext cx="6476019" cy="329868"/>
            <a:chOff x="0" y="0"/>
            <a:chExt cx="2320859" cy="118217"/>
          </a:xfrm>
        </p:grpSpPr>
        <p:sp>
          <p:nvSpPr>
            <p:cNvPr id="14" name="Freeform 14"/>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804981" y="2766467"/>
            <a:ext cx="334157" cy="33415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18" name="TextBox 1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19" name="Group 19"/>
          <p:cNvGrpSpPr/>
          <p:nvPr/>
        </p:nvGrpSpPr>
        <p:grpSpPr>
          <a:xfrm>
            <a:off x="888520" y="3170444"/>
            <a:ext cx="6489834" cy="329868"/>
            <a:chOff x="0" y="0"/>
            <a:chExt cx="2325810" cy="118217"/>
          </a:xfrm>
        </p:grpSpPr>
        <p:sp>
          <p:nvSpPr>
            <p:cNvPr id="20" name="Freeform 20"/>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3" name="Freeform 23"/>
          <p:cNvSpPr/>
          <p:nvPr/>
        </p:nvSpPr>
        <p:spPr>
          <a:xfrm>
            <a:off x="805726" y="3167299"/>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grpSp>
        <p:nvGrpSpPr>
          <p:cNvPr id="25" name="Group 25"/>
          <p:cNvGrpSpPr/>
          <p:nvPr/>
        </p:nvGrpSpPr>
        <p:grpSpPr>
          <a:xfrm>
            <a:off x="888520" y="3571276"/>
            <a:ext cx="6476019" cy="329868"/>
            <a:chOff x="0" y="0"/>
            <a:chExt cx="2320859" cy="118217"/>
          </a:xfrm>
        </p:grpSpPr>
        <p:sp>
          <p:nvSpPr>
            <p:cNvPr id="26" name="Freeform 26"/>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7" name="TextBox 27"/>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9" name="Freeform 29"/>
          <p:cNvSpPr/>
          <p:nvPr/>
        </p:nvSpPr>
        <p:spPr>
          <a:xfrm>
            <a:off x="805726" y="3568131"/>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grpSp>
        <p:nvGrpSpPr>
          <p:cNvPr id="31" name="Group 31"/>
          <p:cNvGrpSpPr/>
          <p:nvPr/>
        </p:nvGrpSpPr>
        <p:grpSpPr>
          <a:xfrm>
            <a:off x="888520" y="3990334"/>
            <a:ext cx="6489834" cy="329868"/>
            <a:chOff x="0" y="0"/>
            <a:chExt cx="2325810" cy="118217"/>
          </a:xfrm>
        </p:grpSpPr>
        <p:sp>
          <p:nvSpPr>
            <p:cNvPr id="32" name="Freeform 32"/>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33" name="TextBox 33"/>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34" name="Group 34"/>
          <p:cNvGrpSpPr/>
          <p:nvPr/>
        </p:nvGrpSpPr>
        <p:grpSpPr>
          <a:xfrm>
            <a:off x="804981" y="3987189"/>
            <a:ext cx="334157" cy="334157"/>
            <a:chOff x="0" y="0"/>
            <a:chExt cx="812800" cy="812800"/>
          </a:xfrm>
        </p:grpSpPr>
        <p:sp>
          <p:nvSpPr>
            <p:cNvPr id="35" name="Freeform 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37" name="Group 37"/>
          <p:cNvGrpSpPr/>
          <p:nvPr/>
        </p:nvGrpSpPr>
        <p:grpSpPr>
          <a:xfrm>
            <a:off x="888520" y="4410216"/>
            <a:ext cx="6476019" cy="329868"/>
            <a:chOff x="0" y="0"/>
            <a:chExt cx="2320859" cy="118217"/>
          </a:xfrm>
        </p:grpSpPr>
        <p:sp>
          <p:nvSpPr>
            <p:cNvPr id="38" name="Freeform 38"/>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39" name="TextBox 39"/>
            <p:cNvSpPr txBox="1"/>
            <p:nvPr/>
          </p:nvSpPr>
          <p:spPr>
            <a:xfrm>
              <a:off x="0" y="-28575"/>
              <a:ext cx="812800" cy="841375"/>
            </a:xfrm>
            <a:prstGeom prst="rect">
              <a:avLst/>
            </a:prstGeom>
          </p:spPr>
          <p:txBody>
            <a:bodyPr lIns="50800" tIns="50800" rIns="50800" bIns="50800" rtlCol="0" anchor="ctr"/>
            <a:lstStyle/>
            <a:p>
              <a:pPr algn="ctr">
                <a:lnSpc>
                  <a:spcPts val="1960"/>
                </a:lnSpc>
              </a:pPr>
              <a:endParaRPr dirty="0"/>
            </a:p>
          </p:txBody>
        </p:sp>
      </p:grpSp>
      <p:grpSp>
        <p:nvGrpSpPr>
          <p:cNvPr id="40" name="Group 40"/>
          <p:cNvGrpSpPr/>
          <p:nvPr/>
        </p:nvGrpSpPr>
        <p:grpSpPr>
          <a:xfrm>
            <a:off x="804981" y="4407071"/>
            <a:ext cx="334157" cy="334157"/>
            <a:chOff x="0" y="0"/>
            <a:chExt cx="812800" cy="812800"/>
          </a:xfrm>
        </p:grpSpPr>
        <p:sp>
          <p:nvSpPr>
            <p:cNvPr id="41" name="Freeform 4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43" name="Group 43"/>
          <p:cNvGrpSpPr/>
          <p:nvPr/>
        </p:nvGrpSpPr>
        <p:grpSpPr>
          <a:xfrm>
            <a:off x="888520" y="4830098"/>
            <a:ext cx="6476019" cy="329868"/>
            <a:chOff x="0" y="0"/>
            <a:chExt cx="2320859" cy="118217"/>
          </a:xfrm>
        </p:grpSpPr>
        <p:sp>
          <p:nvSpPr>
            <p:cNvPr id="44" name="Freeform 44"/>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45" name="TextBox 4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46" name="Group 46"/>
          <p:cNvGrpSpPr/>
          <p:nvPr/>
        </p:nvGrpSpPr>
        <p:grpSpPr>
          <a:xfrm>
            <a:off x="817307" y="4824998"/>
            <a:ext cx="334157" cy="334157"/>
            <a:chOff x="0" y="0"/>
            <a:chExt cx="812800" cy="812800"/>
          </a:xfrm>
        </p:grpSpPr>
        <p:sp>
          <p:nvSpPr>
            <p:cNvPr id="47" name="Freeform 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48" name="TextBox 4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49" name="Group 49"/>
          <p:cNvGrpSpPr/>
          <p:nvPr/>
        </p:nvGrpSpPr>
        <p:grpSpPr>
          <a:xfrm>
            <a:off x="902336" y="5230931"/>
            <a:ext cx="6476019" cy="329868"/>
            <a:chOff x="0" y="0"/>
            <a:chExt cx="2320859" cy="118217"/>
          </a:xfrm>
        </p:grpSpPr>
        <p:sp>
          <p:nvSpPr>
            <p:cNvPr id="50" name="Freeform 50"/>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51" name="TextBox 5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2" name="Group 52"/>
          <p:cNvGrpSpPr/>
          <p:nvPr/>
        </p:nvGrpSpPr>
        <p:grpSpPr>
          <a:xfrm>
            <a:off x="818797" y="5227786"/>
            <a:ext cx="334157" cy="334157"/>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67" name="Group 67"/>
          <p:cNvGrpSpPr/>
          <p:nvPr/>
        </p:nvGrpSpPr>
        <p:grpSpPr>
          <a:xfrm rot="-5400000">
            <a:off x="2481179" y="-840930"/>
            <a:ext cx="478139" cy="4144484"/>
            <a:chOff x="0" y="0"/>
            <a:chExt cx="370836" cy="3214392"/>
          </a:xfrm>
        </p:grpSpPr>
        <p:sp>
          <p:nvSpPr>
            <p:cNvPr id="68" name="Freeform 68"/>
            <p:cNvSpPr/>
            <p:nvPr/>
          </p:nvSpPr>
          <p:spPr>
            <a:xfrm>
              <a:off x="0" y="0"/>
              <a:ext cx="370836" cy="3214392"/>
            </a:xfrm>
            <a:custGeom>
              <a:avLst/>
              <a:gdLst/>
              <a:ahLst/>
              <a:cxnLst/>
              <a:rect l="l" t="t" r="r" b="b"/>
              <a:pathLst>
                <a:path w="370836" h="3214392">
                  <a:moveTo>
                    <a:pt x="123679" y="3195323"/>
                  </a:moveTo>
                  <a:cubicBezTo>
                    <a:pt x="142691" y="3206836"/>
                    <a:pt x="164305" y="3214392"/>
                    <a:pt x="185518" y="3214392"/>
                  </a:cubicBezTo>
                  <a:cubicBezTo>
                    <a:pt x="206732" y="3214392"/>
                    <a:pt x="227145" y="3207915"/>
                    <a:pt x="245956" y="3196401"/>
                  </a:cubicBezTo>
                  <a:cubicBezTo>
                    <a:pt x="246357" y="3196041"/>
                    <a:pt x="246757" y="3196041"/>
                    <a:pt x="247157" y="3195682"/>
                  </a:cubicBezTo>
                  <a:cubicBezTo>
                    <a:pt x="317802" y="3149627"/>
                    <a:pt x="369836" y="3028013"/>
                    <a:pt x="370836" y="2832544"/>
                  </a:cubicBezTo>
                  <a:lnTo>
                    <a:pt x="370836" y="0"/>
                  </a:lnTo>
                  <a:lnTo>
                    <a:pt x="0" y="0"/>
                  </a:lnTo>
                  <a:lnTo>
                    <a:pt x="0" y="2830441"/>
                  </a:lnTo>
                  <a:cubicBezTo>
                    <a:pt x="1001" y="3028732"/>
                    <a:pt x="52233" y="3150347"/>
                    <a:pt x="123679" y="3195323"/>
                  </a:cubicBezTo>
                  <a:close/>
                </a:path>
              </a:pathLst>
            </a:custGeom>
            <a:solidFill>
              <a:srgbClr val="FFFFFF"/>
            </a:solidFill>
          </p:spPr>
          <p:txBody>
            <a:bodyPr/>
            <a:lstStyle/>
            <a:p>
              <a:endParaRPr lang="es-PE"/>
            </a:p>
          </p:txBody>
        </p:sp>
        <p:sp>
          <p:nvSpPr>
            <p:cNvPr id="69" name="TextBox 69"/>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70" name="Group 70"/>
          <p:cNvGrpSpPr/>
          <p:nvPr/>
        </p:nvGrpSpPr>
        <p:grpSpPr>
          <a:xfrm>
            <a:off x="0" y="9723475"/>
            <a:ext cx="7560000" cy="219725"/>
            <a:chOff x="0" y="0"/>
            <a:chExt cx="2709333" cy="78745"/>
          </a:xfrm>
        </p:grpSpPr>
        <p:sp>
          <p:nvSpPr>
            <p:cNvPr id="71" name="Freeform 7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2" name="TextBox 7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73" name="Group 73"/>
          <p:cNvGrpSpPr/>
          <p:nvPr/>
        </p:nvGrpSpPr>
        <p:grpSpPr>
          <a:xfrm>
            <a:off x="0" y="0"/>
            <a:ext cx="7560000" cy="219725"/>
            <a:chOff x="0" y="0"/>
            <a:chExt cx="2709333" cy="78745"/>
          </a:xfrm>
        </p:grpSpPr>
        <p:sp>
          <p:nvSpPr>
            <p:cNvPr id="74" name="Freeform 74"/>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5" name="TextBox 75"/>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76" name="Group 76"/>
          <p:cNvGrpSpPr/>
          <p:nvPr/>
        </p:nvGrpSpPr>
        <p:grpSpPr>
          <a:xfrm>
            <a:off x="6950053" y="10106294"/>
            <a:ext cx="415413" cy="415413"/>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78" name="TextBox 7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79" name="TextBox 79"/>
          <p:cNvSpPr txBox="1"/>
          <p:nvPr/>
        </p:nvSpPr>
        <p:spPr>
          <a:xfrm>
            <a:off x="812609" y="1016113"/>
            <a:ext cx="2452031"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CONSULTING</a:t>
            </a:r>
          </a:p>
        </p:txBody>
      </p:sp>
      <p:sp>
        <p:nvSpPr>
          <p:cNvPr id="81" name="TextBox 81"/>
          <p:cNvSpPr txBox="1"/>
          <p:nvPr/>
        </p:nvSpPr>
        <p:spPr>
          <a:xfrm>
            <a:off x="1283320" y="2828422"/>
            <a:ext cx="4656506"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Valuation </a:t>
            </a:r>
            <a:r>
              <a:rPr lang="en-US" sz="1200" dirty="0">
                <a:solidFill>
                  <a:srgbClr val="FFFFFF"/>
                </a:solidFill>
                <a:latin typeface="Montserrat"/>
              </a:rPr>
              <a:t>of </a:t>
            </a:r>
            <a:r>
              <a:rPr lang="en-US" sz="1200" dirty="0" err="1">
                <a:solidFill>
                  <a:srgbClr val="FFFFFF"/>
                </a:solidFill>
                <a:latin typeface="Montserrat"/>
              </a:rPr>
              <a:t>companies</a:t>
            </a:r>
            <a:r>
              <a:rPr lang="en-US" sz="1200" dirty="0">
                <a:solidFill>
                  <a:srgbClr val="FFFFFF"/>
                </a:solidFill>
                <a:latin typeface="Montserrat"/>
              </a:rPr>
              <a:t>, </a:t>
            </a:r>
            <a:r>
              <a:rPr lang="en-US" sz="1200" dirty="0" err="1">
                <a:solidFill>
                  <a:srgbClr val="FFFFFF"/>
                </a:solidFill>
                <a:latin typeface="Montserrat"/>
              </a:rPr>
              <a:t>stocks, </a:t>
            </a:r>
            <a:r>
              <a:rPr lang="en-US" sz="1200" dirty="0">
                <a:solidFill>
                  <a:srgbClr val="FFFFFF"/>
                </a:solidFill>
                <a:latin typeface="Montserrat"/>
              </a:rPr>
              <a:t>and intangible assets</a:t>
            </a:r>
          </a:p>
        </p:txBody>
      </p:sp>
      <p:sp>
        <p:nvSpPr>
          <p:cNvPr id="82" name="TextBox 82"/>
          <p:cNvSpPr txBox="1"/>
          <p:nvPr/>
        </p:nvSpPr>
        <p:spPr>
          <a:xfrm>
            <a:off x="1283320" y="3229254"/>
            <a:ext cx="1681363" cy="198087"/>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Asset Management</a:t>
            </a:r>
            <a:endParaRPr lang="en-US" sz="1200" dirty="0">
              <a:solidFill>
                <a:srgbClr val="FFFFFF"/>
              </a:solidFill>
              <a:latin typeface="Montserrat"/>
            </a:endParaRPr>
          </a:p>
        </p:txBody>
      </p:sp>
      <p:sp>
        <p:nvSpPr>
          <p:cNvPr id="83" name="TextBox 83"/>
          <p:cNvSpPr txBox="1"/>
          <p:nvPr/>
        </p:nvSpPr>
        <p:spPr>
          <a:xfrm>
            <a:off x="1283320" y="3630087"/>
            <a:ext cx="2009297"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Inventory Management</a:t>
            </a:r>
          </a:p>
        </p:txBody>
      </p:sp>
      <p:sp>
        <p:nvSpPr>
          <p:cNvPr id="84" name="TextBox 84"/>
          <p:cNvSpPr txBox="1"/>
          <p:nvPr/>
        </p:nvSpPr>
        <p:spPr>
          <a:xfrm>
            <a:off x="1283320" y="4049145"/>
            <a:ext cx="4298539"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Capital Raising</a:t>
            </a:r>
          </a:p>
        </p:txBody>
      </p:sp>
      <p:sp>
        <p:nvSpPr>
          <p:cNvPr id="85" name="TextBox 85"/>
          <p:cNvSpPr txBox="1"/>
          <p:nvPr/>
        </p:nvSpPr>
        <p:spPr>
          <a:xfrm>
            <a:off x="1283320" y="4469027"/>
            <a:ext cx="2328043"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Debt Restructuring</a:t>
            </a:r>
          </a:p>
        </p:txBody>
      </p:sp>
      <p:sp>
        <p:nvSpPr>
          <p:cNvPr id="86" name="TextBox 86"/>
          <p:cNvSpPr txBox="1"/>
          <p:nvPr/>
        </p:nvSpPr>
        <p:spPr>
          <a:xfrm>
            <a:off x="1283320" y="4884176"/>
            <a:ext cx="5926467" cy="201530"/>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Valuation </a:t>
            </a:r>
            <a:r>
              <a:rPr lang="en-US" sz="1200" dirty="0">
                <a:solidFill>
                  <a:srgbClr val="FFFFFF"/>
                </a:solidFill>
                <a:latin typeface="Montserrat"/>
              </a:rPr>
              <a:t>and </a:t>
            </a:r>
            <a:r>
              <a:rPr lang="en-US" sz="1200" dirty="0" err="1">
                <a:solidFill>
                  <a:srgbClr val="FFFFFF"/>
                </a:solidFill>
                <a:latin typeface="Montserrat"/>
              </a:rPr>
              <a:t>Financial Modeling</a:t>
            </a:r>
            <a:endParaRPr lang="en-US" sz="1200" dirty="0">
              <a:solidFill>
                <a:srgbClr val="FFFFFF"/>
              </a:solidFill>
              <a:latin typeface="Montserrat"/>
            </a:endParaRPr>
          </a:p>
        </p:txBody>
      </p:sp>
      <p:sp>
        <p:nvSpPr>
          <p:cNvPr id="87" name="TextBox 87"/>
          <p:cNvSpPr txBox="1"/>
          <p:nvPr/>
        </p:nvSpPr>
        <p:spPr>
          <a:xfrm>
            <a:off x="1297135" y="5289741"/>
            <a:ext cx="3523331" cy="201530"/>
          </a:xfrm>
          <a:prstGeom prst="rect">
            <a:avLst/>
          </a:prstGeom>
        </p:spPr>
        <p:txBody>
          <a:bodyPr lIns="0" tIns="0" rIns="0" bIns="0" rtlCol="0" anchor="t">
            <a:spAutoFit/>
          </a:bodyPr>
          <a:lstStyle/>
          <a:p>
            <a:pPr>
              <a:lnSpc>
                <a:spcPts val="1679"/>
              </a:lnSpc>
            </a:pPr>
            <a:r>
              <a:rPr lang="en-US" sz="1200" dirty="0">
                <a:solidFill>
                  <a:srgbClr val="FFFFFF"/>
                </a:solidFill>
                <a:latin typeface="Montserrat"/>
              </a:rPr>
              <a:t>Net Worth </a:t>
            </a:r>
            <a:r>
              <a:rPr lang="en-US" sz="1200" dirty="0" err="1">
                <a:solidFill>
                  <a:srgbClr val="FFFFFF"/>
                </a:solidFill>
                <a:latin typeface="Montserrat"/>
              </a:rPr>
              <a:t>Valuation</a:t>
            </a:r>
          </a:p>
        </p:txBody>
      </p:sp>
      <p:sp>
        <p:nvSpPr>
          <p:cNvPr id="92" name="TextBox 92"/>
          <p:cNvSpPr txBox="1"/>
          <p:nvPr/>
        </p:nvSpPr>
        <p:spPr>
          <a:xfrm>
            <a:off x="892221" y="2832521"/>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93" name="TextBox 93"/>
          <p:cNvSpPr txBox="1"/>
          <p:nvPr/>
        </p:nvSpPr>
        <p:spPr>
          <a:xfrm>
            <a:off x="888519" y="3218610"/>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94" name="TextBox 94"/>
          <p:cNvSpPr txBox="1"/>
          <p:nvPr/>
        </p:nvSpPr>
        <p:spPr>
          <a:xfrm>
            <a:off x="888518" y="3633414"/>
            <a:ext cx="167079" cy="201530"/>
          </a:xfrm>
          <a:prstGeom prst="rect">
            <a:avLst/>
          </a:prstGeom>
        </p:spPr>
        <p:txBody>
          <a:bodyPr wrap="square" lIns="0" tIns="0" rIns="0" bIns="0" rtlCol="0" anchor="t">
            <a:spAutoFit/>
          </a:bodyPr>
          <a:lstStyle/>
          <a:p>
            <a:pPr algn="ctr">
              <a:lnSpc>
                <a:spcPts val="1679"/>
              </a:lnSpc>
            </a:pPr>
            <a:r>
              <a:rPr lang="en-US" sz="1200" dirty="0">
                <a:solidFill>
                  <a:srgbClr val="272E50"/>
                </a:solidFill>
                <a:latin typeface="Montserrat"/>
              </a:rPr>
              <a:t>3</a:t>
            </a:r>
          </a:p>
        </p:txBody>
      </p:sp>
      <p:sp>
        <p:nvSpPr>
          <p:cNvPr id="95" name="TextBox 95"/>
          <p:cNvSpPr txBox="1"/>
          <p:nvPr/>
        </p:nvSpPr>
        <p:spPr>
          <a:xfrm>
            <a:off x="890315" y="4040778"/>
            <a:ext cx="142368" cy="201530"/>
          </a:xfrm>
          <a:prstGeom prst="rect">
            <a:avLst/>
          </a:prstGeom>
        </p:spPr>
        <p:txBody>
          <a:bodyPr wrap="square" lIns="0" tIns="0" rIns="0" bIns="0" rtlCol="0" anchor="t">
            <a:spAutoFit/>
          </a:bodyPr>
          <a:lstStyle/>
          <a:p>
            <a:pPr algn="ctr">
              <a:lnSpc>
                <a:spcPts val="1679"/>
              </a:lnSpc>
            </a:pPr>
            <a:r>
              <a:rPr lang="en-US" sz="1200" dirty="0">
                <a:solidFill>
                  <a:srgbClr val="29BBE3"/>
                </a:solidFill>
                <a:latin typeface="Montserrat"/>
              </a:rPr>
              <a:t>4</a:t>
            </a:r>
          </a:p>
        </p:txBody>
      </p:sp>
      <p:sp>
        <p:nvSpPr>
          <p:cNvPr id="96" name="TextBox 96"/>
          <p:cNvSpPr txBox="1"/>
          <p:nvPr/>
        </p:nvSpPr>
        <p:spPr>
          <a:xfrm>
            <a:off x="892221" y="4477716"/>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5</a:t>
            </a:r>
          </a:p>
        </p:txBody>
      </p:sp>
      <p:sp>
        <p:nvSpPr>
          <p:cNvPr id="97" name="TextBox 97"/>
          <p:cNvSpPr txBox="1"/>
          <p:nvPr/>
        </p:nvSpPr>
        <p:spPr>
          <a:xfrm>
            <a:off x="888807" y="4887479"/>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6</a:t>
            </a:r>
          </a:p>
        </p:txBody>
      </p:sp>
      <p:sp>
        <p:nvSpPr>
          <p:cNvPr id="98" name="TextBox 98"/>
          <p:cNvSpPr txBox="1"/>
          <p:nvPr/>
        </p:nvSpPr>
        <p:spPr>
          <a:xfrm>
            <a:off x="900845" y="5284956"/>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7</a:t>
            </a:r>
          </a:p>
        </p:txBody>
      </p:sp>
      <p:sp>
        <p:nvSpPr>
          <p:cNvPr id="100" name="TextBox 100"/>
          <p:cNvSpPr txBox="1"/>
          <p:nvPr/>
        </p:nvSpPr>
        <p:spPr>
          <a:xfrm>
            <a:off x="874360" y="1559720"/>
            <a:ext cx="6429184" cy="1036154"/>
          </a:xfrm>
          <a:prstGeom prst="rect">
            <a:avLst/>
          </a:prstGeom>
        </p:spPr>
        <p:txBody>
          <a:bodyPr lIns="0" tIns="0" rIns="0" bIns="0" rtlCol="0" anchor="t">
            <a:spAutoFit/>
          </a:bodyPr>
          <a:lstStyle/>
          <a:p>
            <a:pPr algn="just">
              <a:lnSpc>
                <a:spcPts val="1680"/>
              </a:lnSpc>
            </a:pPr>
            <a:r>
              <a:rPr lang="en-US" sz="1200" dirty="0">
                <a:solidFill>
                  <a:srgbClr val="223F6A"/>
                </a:solidFill>
                <a:latin typeface="Montserrat"/>
              </a:rPr>
              <a:t>Our </a:t>
            </a:r>
            <a:r>
              <a:rPr lang="en-US" sz="1200" dirty="0" err="1">
                <a:solidFill>
                  <a:srgbClr val="223F6A"/>
                </a:solidFill>
                <a:latin typeface="Montserrat"/>
              </a:rPr>
              <a:t>consulting services aim </a:t>
            </a:r>
            <a:r>
              <a:rPr lang="en-US" sz="1200" dirty="0">
                <a:solidFill>
                  <a:srgbClr val="223F6A"/>
                </a:solidFill>
                <a:latin typeface="Montserrat"/>
              </a:rPr>
              <a:t>to help </a:t>
            </a:r>
            <a:r>
              <a:rPr lang="en-US" sz="1200" dirty="0" err="1">
                <a:solidFill>
                  <a:srgbClr val="223F6A"/>
                </a:solidFill>
                <a:latin typeface="Montserrat"/>
              </a:rPr>
              <a:t>our clients achieve </a:t>
            </a:r>
            <a:r>
              <a:rPr lang="en-US" sz="1200" dirty="0">
                <a:solidFill>
                  <a:srgbClr val="223F6A"/>
                </a:solidFill>
                <a:latin typeface="Montserrat"/>
              </a:rPr>
              <a:t>their </a:t>
            </a:r>
            <a:r>
              <a:rPr lang="en-US" sz="1200" dirty="0" err="1">
                <a:solidFill>
                  <a:srgbClr val="223F6A"/>
                </a:solidFill>
                <a:latin typeface="Montserrat"/>
              </a:rPr>
              <a:t>business goals </a:t>
            </a:r>
            <a:r>
              <a:rPr lang="en-US" sz="1200" dirty="0">
                <a:solidFill>
                  <a:srgbClr val="223F6A"/>
                </a:solidFill>
                <a:latin typeface="Montserrat"/>
              </a:rPr>
              <a:t>by </a:t>
            </a:r>
            <a:r>
              <a:rPr lang="en-US" sz="1200" dirty="0" err="1">
                <a:solidFill>
                  <a:srgbClr val="223F6A"/>
                </a:solidFill>
                <a:latin typeface="Montserrat"/>
              </a:rPr>
              <a:t>offering effective solutions </a:t>
            </a:r>
            <a:r>
              <a:rPr lang="en-US" sz="1200" dirty="0">
                <a:solidFill>
                  <a:srgbClr val="223F6A"/>
                </a:solidFill>
                <a:latin typeface="Montserrat"/>
              </a:rPr>
              <a:t>that </a:t>
            </a:r>
            <a:r>
              <a:rPr lang="en-US" sz="1200" dirty="0" err="1">
                <a:solidFill>
                  <a:srgbClr val="223F6A"/>
                </a:solidFill>
                <a:latin typeface="Montserrat"/>
              </a:rPr>
              <a:t>combine innovation </a:t>
            </a:r>
            <a:r>
              <a:rPr lang="en-US" sz="1200" dirty="0">
                <a:solidFill>
                  <a:srgbClr val="223F6A"/>
                </a:solidFill>
                <a:latin typeface="Montserrat"/>
              </a:rPr>
              <a:t>with </a:t>
            </a:r>
            <a:r>
              <a:rPr lang="en-US" sz="1200" dirty="0" err="1">
                <a:solidFill>
                  <a:srgbClr val="223F6A"/>
                </a:solidFill>
                <a:latin typeface="Montserrat"/>
              </a:rPr>
              <a:t>industry-recognized best practices</a:t>
            </a:r>
            <a:r>
              <a:rPr lang="en-US" sz="1200" dirty="0">
                <a:solidFill>
                  <a:srgbClr val="223F6A"/>
                </a:solidFill>
                <a:latin typeface="Montserrat"/>
              </a:rPr>
              <a:t>. </a:t>
            </a:r>
          </a:p>
          <a:p>
            <a:pPr algn="just">
              <a:lnSpc>
                <a:spcPts val="1680"/>
              </a:lnSpc>
            </a:pPr>
            <a:endParaRPr lang="en-US" sz="1200" dirty="0">
              <a:solidFill>
                <a:srgbClr val="223F6A"/>
              </a:solidFill>
              <a:latin typeface="Montserrat"/>
            </a:endParaRPr>
          </a:p>
          <a:p>
            <a:pPr marL="0" lvl="0" indent="0" algn="just">
              <a:lnSpc>
                <a:spcPts val="1680"/>
              </a:lnSpc>
              <a:spcBef>
                <a:spcPct val="0"/>
              </a:spcBef>
            </a:pPr>
            <a:r>
              <a:rPr lang="en-US" sz="1200" dirty="0" err="1">
                <a:solidFill>
                  <a:srgbClr val="223F6A"/>
                </a:solidFill>
                <a:latin typeface="Montserrat"/>
              </a:rPr>
              <a:t>We offer the following services</a:t>
            </a:r>
            <a:r>
              <a:rPr lang="en-US" sz="1200" dirty="0">
                <a:solidFill>
                  <a:srgbClr val="223F6A"/>
                </a:solidFill>
                <a:latin typeface="Montserrat"/>
              </a:rPr>
              <a:t>:</a:t>
            </a:r>
          </a:p>
        </p:txBody>
      </p:sp>
      <p:sp>
        <p:nvSpPr>
          <p:cNvPr id="101" name="TextBox 101"/>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09</a:t>
            </a:r>
          </a:p>
        </p:txBody>
      </p:sp>
      <p:pic>
        <p:nvPicPr>
          <p:cNvPr id="80" name="Imagen 79">
            <a:extLst>
              <a:ext uri="{FF2B5EF4-FFF2-40B4-BE49-F238E27FC236}">
                <a16:creationId xmlns:a16="http://schemas.microsoft.com/office/drawing/2014/main" id="{309E455C-DBAA-4B3B-BA29-B450272303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477414f3-47d8-4c89-bd23-3d9f9f13ccf8" xsi:nil="true"/>
    <SharedWithUsers xmlns="70d9ded7-eee8-4e9a-96bd-e50a9c459ccc">
      <UserInfo>
        <DisplayName/>
        <AccountId xsi:nil="true"/>
        <AccountType/>
      </UserInfo>
    </SharedWithUsers>
    <lcf76f155ced4ddcb4097134ff3c332f xmlns="477414f3-47d8-4c89-bd23-3d9f9f13ccf8">
      <Terms xmlns="http://schemas.microsoft.com/office/infopath/2007/PartnerControls"/>
    </lcf76f155ced4ddcb4097134ff3c332f>
    <TaxCatchAll xmlns="70d9ded7-eee8-4e9a-96bd-e50a9c459c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9381FC126681F4F96708DC592126BCF" ma:contentTypeVersion="18" ma:contentTypeDescription="Crear nuevo documento." ma:contentTypeScope="" ma:versionID="70132b774a5df694bee15c94848b3911">
  <xsd:schema xmlns:xsd="http://www.w3.org/2001/XMLSchema" xmlns:xs="http://www.w3.org/2001/XMLSchema" xmlns:p="http://schemas.microsoft.com/office/2006/metadata/properties" xmlns:ns2="70d9ded7-eee8-4e9a-96bd-e50a9c459ccc" xmlns:ns3="477414f3-47d8-4c89-bd23-3d9f9f13ccf8" targetNamespace="http://schemas.microsoft.com/office/2006/metadata/properties" ma:root="true" ma:fieldsID="f5626eb4826f92260871e531768ced93" ns2:_="" ns3:_="">
    <xsd:import namespace="70d9ded7-eee8-4e9a-96bd-e50a9c459ccc"/>
    <xsd:import namespace="477414f3-47d8-4c89-bd23-3d9f9f13cc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9ded7-eee8-4e9a-96bd-e50a9c459ccc"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bab2f14e-f0c0-4981-af57-09f22ec19056}" ma:internalName="TaxCatchAll" ma:showField="CatchAllData" ma:web="70d9ded7-eee8-4e9a-96bd-e50a9c459c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7414f3-47d8-4c89-bd23-3d9f9f13cc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333f3677-3c19-4a56-bd25-dde6990c6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FD475-20AC-4E6E-916C-727CB44B371F}">
  <ds:schemaRefs>
    <ds:schemaRef ds:uri="http://schemas.microsoft.com/sharepoint/v3/contenttype/forms"/>
  </ds:schemaRefs>
</ds:datastoreItem>
</file>

<file path=customXml/itemProps2.xml><?xml version="1.0" encoding="utf-8"?>
<ds:datastoreItem xmlns:ds="http://schemas.openxmlformats.org/officeDocument/2006/customXml" ds:itemID="{0232846B-F880-45DA-9370-D3A73499C9C4}">
  <ds:schemaRefs>
    <ds:schemaRef ds:uri="http://schemas.microsoft.com/office/2006/metadata/properties"/>
    <ds:schemaRef ds:uri="http://schemas.microsoft.com/office/infopath/2007/PartnerControls"/>
    <ds:schemaRef ds:uri="477414f3-47d8-4c89-bd23-3d9f9f13ccf8"/>
    <ds:schemaRef ds:uri="70d9ded7-eee8-4e9a-96bd-e50a9c459ccc"/>
  </ds:schemaRefs>
</ds:datastoreItem>
</file>

<file path=customXml/itemProps3.xml><?xml version="1.0" encoding="utf-8"?>
<ds:datastoreItem xmlns:ds="http://schemas.openxmlformats.org/officeDocument/2006/customXml" ds:itemID="{7949CBC9-8BE8-447F-9AE3-F13798ED1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9ded7-eee8-4e9a-96bd-e50a9c459ccc"/>
    <ds:schemaRef ds:uri="477414f3-47d8-4c89-bd23-3d9f9f13c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722</TotalTime>
  <Words>1648</Words>
  <Application>Microsoft Office PowerPoint</Application>
  <PresentationFormat>Personalizado</PresentationFormat>
  <Paragraphs>189</Paragraphs>
  <Slides>13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Montserrat ExtraBold</vt:lpstr>
      <vt:lpstr>Montserrat</vt:lpstr>
      <vt:lpstr>Arimo</vt:lpstr>
      <vt:lpstr>Arial</vt:lpstr>
      <vt:lpstr>Montserrat Medium</vt:lpstr>
      <vt:lpstr>Calibri</vt:lpstr>
      <vt:lpstr>Montserrat Thin</vt:lpstr>
      <vt:lpstr>Montserrat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keywords>, docId:48940E1EEEA8DF236CE022ECA7D050F6</cp:keywords>
  <cp:lastModifiedBy>Dayanne Mallqui</cp:lastModifiedBy>
  <cp:revision>69</cp:revision>
  <dcterms:created xsi:type="dcterms:W3CDTF">2006-08-16T00:00:00Z</dcterms:created>
  <dcterms:modified xsi:type="dcterms:W3CDTF">2026-06-26T13:59:01Z</dcterms:modified>
  <dc:identifier>DAFjTd37wmo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0x01010019381FC126681F4F96708DC592126BCF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